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85" r:id="rId2"/>
    <p:sldId id="520" r:id="rId3"/>
    <p:sldId id="586" r:id="rId4"/>
    <p:sldId id="515" r:id="rId5"/>
    <p:sldId id="517" r:id="rId6"/>
    <p:sldId id="519" r:id="rId7"/>
    <p:sldId id="593" r:id="rId8"/>
    <p:sldId id="496" r:id="rId9"/>
    <p:sldId id="497" r:id="rId10"/>
    <p:sldId id="498" r:id="rId11"/>
    <p:sldId id="499" r:id="rId12"/>
    <p:sldId id="495" r:id="rId13"/>
    <p:sldId id="516" r:id="rId14"/>
    <p:sldId id="500" r:id="rId15"/>
    <p:sldId id="501" r:id="rId16"/>
    <p:sldId id="502" r:id="rId17"/>
    <p:sldId id="503" r:id="rId18"/>
    <p:sldId id="504" r:id="rId19"/>
    <p:sldId id="505" r:id="rId20"/>
    <p:sldId id="506" r:id="rId21"/>
    <p:sldId id="589" r:id="rId22"/>
    <p:sldId id="590" r:id="rId23"/>
    <p:sldId id="591" r:id="rId24"/>
    <p:sldId id="594" r:id="rId25"/>
    <p:sldId id="595" r:id="rId26"/>
    <p:sldId id="584" r:id="rId27"/>
    <p:sldId id="588" r:id="rId28"/>
    <p:sldId id="592" r:id="rId29"/>
  </p:sldIdLst>
  <p:sldSz cx="9144000" cy="6858000" type="screen4x3"/>
  <p:notesSz cx="7010400" cy="9296400"/>
  <p:embeddedFontLst>
    <p:embeddedFont>
      <p:font typeface="Cambria Math" panose="02040503050406030204" pitchFamily="18" charset="0"/>
      <p:regular r:id="rId32"/>
    </p:embeddedFont>
    <p:embeddedFont>
      <p:font typeface="Eurostile" panose="020B0504020202050204" pitchFamily="34" charset="7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D9D9D9"/>
    <a:srgbClr val="787878"/>
    <a:srgbClr val="7F7F7F"/>
    <a:srgbClr val="C00000"/>
    <a:srgbClr val="000000"/>
    <a:srgbClr val="DDD9C3"/>
    <a:srgbClr val="4F81BD"/>
    <a:srgbClr val="BC322A"/>
    <a:srgbClr val="D138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95" autoAdjust="0"/>
    <p:restoredTop sz="95890" autoAdjust="0"/>
  </p:normalViewPr>
  <p:slideViewPr>
    <p:cSldViewPr snapToGrid="0" snapToObjects="1">
      <p:cViewPr varScale="1">
        <p:scale>
          <a:sx n="122" d="100"/>
          <a:sy n="122" d="100"/>
        </p:scale>
        <p:origin x="728" y="1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45" d="100"/>
          <a:sy n="45" d="100"/>
        </p:scale>
        <p:origin x="1891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C69F3A8-7989-4E38-A353-EDFAB1E724E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060857E-C542-4E61-BD67-FD042E16F3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4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740465-4697-443F-AAB1-249B3192D9EF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97D40A1-9795-4F53-A771-B43E2AFF1A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4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Vijayakumar Bhagavatula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18-391 S2011 Lectures</a:t>
            </a:r>
          </a:p>
        </p:txBody>
      </p:sp>
    </p:spTree>
    <p:extLst>
      <p:ext uri="{BB962C8B-B14F-4D97-AF65-F5344CB8AC3E}">
        <p14:creationId xmlns:p14="http://schemas.microsoft.com/office/powerpoint/2010/main" val="233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Eurostile" panose="020B050402020205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8839" y="64328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306F10F-9470-314E-A784-D756E2F57882}" type="datetimeFigureOut">
              <a:rPr lang="en-US" smtClean="0"/>
              <a:pPr/>
              <a:t>1/16/26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8735" y="64466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86532" y="64466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68C3450-B1A6-CF46-933E-ABA1FF9AB2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43"/>
            <a:ext cx="8229600" cy="1143000"/>
          </a:xfrm>
        </p:spPr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  <a:lvl2pPr>
              <a:defRPr>
                <a:latin typeface="Eurostile" panose="020B0504020202050204" pitchFamily="34" charset="77"/>
              </a:defRPr>
            </a:lvl2pPr>
            <a:lvl3pPr>
              <a:defRPr>
                <a:latin typeface="Eurostile" panose="020B0504020202050204" pitchFamily="34" charset="77"/>
              </a:defRPr>
            </a:lvl3pPr>
            <a:lvl4pPr>
              <a:defRPr>
                <a:latin typeface="Eurostile" panose="020B0504020202050204" pitchFamily="34" charset="77"/>
              </a:defRPr>
            </a:lvl4pPr>
            <a:lvl5pPr>
              <a:defRPr>
                <a:latin typeface="Eurostile" panose="020B0504020202050204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D4D493-2259-4D22-967F-E2FDC0CCAC08}"/>
              </a:ext>
            </a:extLst>
          </p:cNvPr>
          <p:cNvCxnSpPr/>
          <p:nvPr userDrawn="1"/>
        </p:nvCxnSpPr>
        <p:spPr>
          <a:xfrm flipV="1">
            <a:off x="0" y="1093696"/>
            <a:ext cx="71845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2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8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6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6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0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Eurostile" panose="020B050402020205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Eurostile" panose="020B0504020202050204" pitchFamily="34" charset="77"/>
              </a:defRPr>
            </a:lvl1pPr>
            <a:lvl2pPr>
              <a:defRPr sz="2800">
                <a:latin typeface="Eurostile" panose="020B0504020202050204" pitchFamily="34" charset="77"/>
              </a:defRPr>
            </a:lvl2pPr>
            <a:lvl3pPr>
              <a:defRPr sz="2400">
                <a:latin typeface="Eurostile" panose="020B0504020202050204" pitchFamily="34" charset="77"/>
              </a:defRPr>
            </a:lvl3pPr>
            <a:lvl4pPr>
              <a:defRPr sz="2000">
                <a:latin typeface="Eurostile" panose="020B0504020202050204" pitchFamily="34" charset="77"/>
              </a:defRPr>
            </a:lvl4pPr>
            <a:lvl5pPr>
              <a:defRPr sz="2000">
                <a:latin typeface="Eurostile" panose="020B0504020202050204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Eurostile" panose="020B0504020202050204" pitchFamily="34" charset="7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3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604000" y="6426943"/>
            <a:ext cx="2451100" cy="3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mu.edu/counsel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0" y="766800"/>
            <a:ext cx="9144000" cy="2075873"/>
          </a:xfrm>
        </p:spPr>
        <p:txBody>
          <a:bodyPr>
            <a:normAutofit/>
          </a:bodyPr>
          <a:lstStyle/>
          <a:p>
            <a:pPr marL="0" indent="0"/>
            <a:r>
              <a:rPr lang="en-US" dirty="0">
                <a:latin typeface="Eurostile" panose="020B0504020202050204" pitchFamily="34" charset="77"/>
                <a:cs typeface="Times New Roman" panose="02020603050405020304" pitchFamily="18" charset="0"/>
              </a:rPr>
              <a:t>18-799: Applied Computer Vision</a:t>
            </a:r>
            <a:br>
              <a:rPr lang="en-US" dirty="0">
                <a:latin typeface="Eurostile" panose="020B0504020202050204" pitchFamily="34" charset="77"/>
                <a:cs typeface="Times New Roman" panose="02020603050405020304" pitchFamily="18" charset="0"/>
              </a:rPr>
            </a:br>
            <a:r>
              <a:rPr lang="en-US" sz="2200" b="0" dirty="0">
                <a:latin typeface="Eurostile" panose="020B0504020202050204" pitchFamily="34" charset="77"/>
                <a:cs typeface="Times New Roman" panose="02020603050405020304" pitchFamily="18" charset="0"/>
              </a:rPr>
              <a:t>Spring 2026</a:t>
            </a:r>
            <a:endParaRPr lang="en-US" sz="2000" dirty="0">
              <a:latin typeface="Eurostile" panose="020B050402020205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7A1A1-0162-9708-01C0-745EDA5157A2}"/>
              </a:ext>
            </a:extLst>
          </p:cNvPr>
          <p:cNvSpPr txBox="1"/>
          <p:nvPr/>
        </p:nvSpPr>
        <p:spPr>
          <a:xfrm>
            <a:off x="2286000" y="324433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latin typeface="Eurostile" panose="020B0504020202050204" pitchFamily="34" charset="77"/>
                <a:cs typeface="Times New Roman" panose="02020603050405020304" pitchFamily="18" charset="0"/>
              </a:rPr>
              <a:t>Course Logistics</a:t>
            </a:r>
            <a:endParaRPr lang="en-RW" sz="28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602484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94FE-5ACB-6383-7157-946112D2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Optical Illusion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D42909-0CBF-5199-D484-ECA0307E4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800" y="2523331"/>
            <a:ext cx="42164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7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E88E-0439-3896-BB91-C232AAB5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Optical Illusion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30D731-7584-CB24-0908-22DF645C22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5" y="1371599"/>
            <a:ext cx="4019885" cy="401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3E16EE8-6636-1D91-E36E-55122F319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63" y="1371599"/>
            <a:ext cx="4019885" cy="401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50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E43C-E17A-286A-94AC-B2BEB561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D41A-88EB-5499-A8DA-EE6FE2824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computer vision, we are describing the world that we see in one or more images </a:t>
            </a:r>
          </a:p>
          <a:p>
            <a:r>
              <a:rPr lang="en-US" dirty="0"/>
              <a:t>Reconstruct its properties, such as shape, illumination, and color distributions.</a:t>
            </a:r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153845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E907-271B-17E6-C334-30F89FEB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What is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D8AF-0C3E-D2A3-2592-38C0BDC3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5348"/>
            <a:ext cx="8229600" cy="485081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Computer Vision</a:t>
            </a:r>
            <a:r>
              <a:rPr lang="en-US" dirty="0"/>
              <a:t> studies how machines acquire, process, and interpret visual information from images and videos.</a:t>
            </a:r>
            <a:br>
              <a:rPr lang="en-US" dirty="0"/>
            </a:b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It combines geometry, physics, statistics, and machine learning to extract meaning from visual data.</a:t>
            </a:r>
          </a:p>
          <a:p>
            <a:pPr>
              <a:spcBef>
                <a:spcPts val="600"/>
              </a:spcBef>
            </a:pPr>
            <a:r>
              <a:rPr lang="en-US" dirty="0"/>
              <a:t>pixels → representations → decisions</a:t>
            </a:r>
            <a:endParaRPr lang="en-R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B574B-D196-7206-6224-C678C5C17BD0}"/>
              </a:ext>
            </a:extLst>
          </p:cNvPr>
          <p:cNvSpPr txBox="1"/>
          <p:nvPr/>
        </p:nvSpPr>
        <p:spPr>
          <a:xfrm>
            <a:off x="312822" y="6488668"/>
            <a:ext cx="459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Eurostile" panose="020B0504020202050204" pitchFamily="34" charset="77"/>
              </a:rPr>
              <a:t>Slide by </a:t>
            </a:r>
            <a:r>
              <a:rPr lang="en-US" sz="1800" dirty="0" err="1">
                <a:latin typeface="Eurostile" panose="020B0504020202050204" pitchFamily="34" charset="77"/>
              </a:rPr>
              <a:t>Szeliski</a:t>
            </a:r>
            <a:r>
              <a:rPr lang="en-US" sz="1800" dirty="0">
                <a:latin typeface="Eurostile" panose="020B0504020202050204" pitchFamily="34" charset="77"/>
              </a:rPr>
              <a:t>, </a:t>
            </a:r>
            <a:r>
              <a:rPr lang="en-US" sz="1800" i="1" dirty="0">
                <a:latin typeface="Eurostile" panose="020B0504020202050204" pitchFamily="34" charset="77"/>
              </a:rPr>
              <a:t>Richard</a:t>
            </a:r>
            <a:endParaRPr lang="en-RW" sz="18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389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7FA7-BE3D-83C1-EE42-0C90FD4C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CV 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07C59A-0330-692E-F2F7-2733EDCF1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35505"/>
            <a:ext cx="7231254" cy="452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AA7DE-E809-67C3-8DF6-BD657907A7FC}"/>
              </a:ext>
            </a:extLst>
          </p:cNvPr>
          <p:cNvSpPr txBox="1"/>
          <p:nvPr/>
        </p:nvSpPr>
        <p:spPr>
          <a:xfrm>
            <a:off x="457201" y="5899652"/>
            <a:ext cx="723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Eurostile" panose="020B0504020202050204" pitchFamily="34" charset="77"/>
              </a:rPr>
              <a:t>Optical character recognition (OCR),</a:t>
            </a:r>
            <a:r>
              <a:rPr lang="en-US" dirty="0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http://</a:t>
            </a:r>
            <a:r>
              <a:rPr lang="en-US" dirty="0" err="1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yann.lecun.com</a:t>
            </a:r>
            <a:r>
              <a:rPr lang="en-US" dirty="0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/</a:t>
            </a:r>
            <a:r>
              <a:rPr lang="en-US" dirty="0" err="1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exdb</a:t>
            </a:r>
            <a:r>
              <a:rPr lang="en-US" dirty="0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/</a:t>
            </a:r>
            <a:r>
              <a:rPr lang="en-US" dirty="0" err="1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lenet</a:t>
            </a:r>
            <a:endParaRPr lang="en-US" dirty="0">
              <a:solidFill>
                <a:srgbClr val="330080"/>
              </a:solidFill>
              <a:effectLst/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19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C55E-20EE-BD1A-59FA-EC132994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CV 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BC1851-426E-F929-2F39-64969A11E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120" y="1600200"/>
            <a:ext cx="6027759" cy="452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9B021-CC69-259C-F4E4-C1FBE2389470}"/>
              </a:ext>
            </a:extLst>
          </p:cNvPr>
          <p:cNvSpPr txBox="1"/>
          <p:nvPr/>
        </p:nvSpPr>
        <p:spPr>
          <a:xfrm>
            <a:off x="1949117" y="6126163"/>
            <a:ext cx="6737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Eurostile" panose="020B0504020202050204" pitchFamily="34" charset="77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echanical inspection, </a:t>
            </a:r>
            <a:r>
              <a:rPr lang="en-US" dirty="0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http://</a:t>
            </a:r>
            <a:r>
              <a:rPr lang="en-US" dirty="0" err="1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www.cognitens.com</a:t>
            </a:r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;</a:t>
            </a:r>
            <a:endParaRPr lang="en-US" dirty="0">
              <a:solidFill>
                <a:srgbClr val="330080"/>
              </a:solidFill>
              <a:effectLst/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32273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5BF56-5AE9-EED5-DCD1-1308D894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CV 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707295-D46D-DA84-BBCE-C77E22A13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649" y="1600200"/>
            <a:ext cx="6050701" cy="452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9189E-A69B-7D9C-91DD-E7E353DAE24E}"/>
              </a:ext>
            </a:extLst>
          </p:cNvPr>
          <p:cNvSpPr txBox="1"/>
          <p:nvPr/>
        </p:nvSpPr>
        <p:spPr>
          <a:xfrm>
            <a:off x="2189747" y="6126163"/>
            <a:ext cx="6653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Eurostile" panose="020B0504020202050204" pitchFamily="34" charset="77"/>
              </a:rPr>
              <a:t>Warehouse </a:t>
            </a:r>
            <a:r>
              <a:rPr lang="en-US" dirty="0" err="1">
                <a:effectLst/>
                <a:latin typeface="Eurostile" panose="020B0504020202050204" pitchFamily="34" charset="77"/>
              </a:rPr>
              <a:t>picking,</a:t>
            </a:r>
            <a:r>
              <a:rPr lang="en-US" dirty="0" err="1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https</a:t>
            </a:r>
            <a:r>
              <a:rPr lang="en-US" dirty="0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://</a:t>
            </a:r>
            <a:r>
              <a:rPr lang="en-US" dirty="0" err="1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covariant.ai</a:t>
            </a:r>
            <a:endParaRPr lang="en-US" dirty="0">
              <a:solidFill>
                <a:srgbClr val="330080"/>
              </a:solidFill>
              <a:effectLst/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7653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EC7F-9D3B-DE22-437C-93F8C7E9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CV 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936EB7-3911-B561-2453-7D9128AB7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004" y="1600200"/>
            <a:ext cx="5683991" cy="452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F40E2-A45D-8C79-935A-59A6EC5F3E3F}"/>
              </a:ext>
            </a:extLst>
          </p:cNvPr>
          <p:cNvSpPr txBox="1"/>
          <p:nvPr/>
        </p:nvSpPr>
        <p:spPr>
          <a:xfrm>
            <a:off x="2165685" y="6126163"/>
            <a:ext cx="4596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Eurostile" panose="020B0504020202050204" pitchFamily="34" charset="77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edical imaging, </a:t>
            </a:r>
            <a:r>
              <a:rPr lang="en-US" dirty="0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http://</a:t>
            </a:r>
            <a:r>
              <a:rPr lang="en-US" dirty="0" err="1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www.clarontech.com</a:t>
            </a:r>
            <a:endParaRPr lang="en-US" dirty="0">
              <a:solidFill>
                <a:srgbClr val="330080"/>
              </a:solidFill>
              <a:effectLst/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553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D809-33DC-D486-17AF-D6CE4AEF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CV 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6456C5-267D-7182-E0EB-BD60B0661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2021681"/>
            <a:ext cx="7124700" cy="368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23B2D2-D3BA-F8A6-F4FB-46C06E2F9A81}"/>
              </a:ext>
            </a:extLst>
          </p:cNvPr>
          <p:cNvSpPr txBox="1"/>
          <p:nvPr/>
        </p:nvSpPr>
        <p:spPr>
          <a:xfrm>
            <a:off x="1613235" y="5704681"/>
            <a:ext cx="6521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Eurostile" panose="020B0504020202050204" pitchFamily="34" charset="77"/>
              </a:rPr>
              <a:t>S</a:t>
            </a:r>
            <a:r>
              <a:rPr lang="en-US" dirty="0">
                <a:effectLst/>
                <a:latin typeface="Eurostile" panose="020B0504020202050204" pitchFamily="34" charset="77"/>
              </a:rPr>
              <a:t>elf-driving cars, (</a:t>
            </a:r>
            <a:r>
              <a:rPr lang="en-US" dirty="0" err="1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Montemerlo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, Becker et al. 2008</a:t>
            </a:r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) © 2008 Wiley</a:t>
            </a:r>
            <a:endParaRPr lang="en-US" dirty="0">
              <a:solidFill>
                <a:srgbClr val="4D0F00"/>
              </a:solidFill>
              <a:effectLst/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05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5938-73D5-441D-7B69-AF1FB484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CV Applications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0112BA-0999-71AD-FF00-FD395A52A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2" y="1600200"/>
            <a:ext cx="5210376" cy="4525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CD1DE-47E8-DBC7-7636-642930F35303}"/>
              </a:ext>
            </a:extLst>
          </p:cNvPr>
          <p:cNvSpPr txBox="1"/>
          <p:nvPr/>
        </p:nvSpPr>
        <p:spPr>
          <a:xfrm>
            <a:off x="1034716" y="6126163"/>
            <a:ext cx="6436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Eurostile" panose="020B0504020202050204" pitchFamily="34" charset="77"/>
              </a:rPr>
              <a:t>D</a:t>
            </a:r>
            <a:r>
              <a:rPr lang="en-US" sz="1400" dirty="0">
                <a:effectLst/>
                <a:latin typeface="Eurostile" panose="020B0504020202050204" pitchFamily="34" charset="77"/>
              </a:rPr>
              <a:t>rone-based photogrammetry, </a:t>
            </a:r>
            <a:r>
              <a:rPr lang="en-US" sz="1400" dirty="0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https://www.pix4d.com/blog/</a:t>
            </a:r>
            <a:endParaRPr lang="en-US" sz="1400" dirty="0">
              <a:effectLst/>
              <a:latin typeface="Eurostile" panose="020B0504020202050204" pitchFamily="34" charset="77"/>
            </a:endParaRPr>
          </a:p>
          <a:p>
            <a:r>
              <a:rPr lang="en-US" sz="1400" dirty="0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mapping-</a:t>
            </a:r>
            <a:r>
              <a:rPr lang="en-US" sz="1400" dirty="0" err="1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chillon</a:t>
            </a:r>
            <a:r>
              <a:rPr lang="en-US" sz="1400" dirty="0">
                <a:solidFill>
                  <a:srgbClr val="330080"/>
                </a:solidFill>
                <a:effectLst/>
                <a:latin typeface="Eurostile" panose="020B0504020202050204" pitchFamily="34" charset="77"/>
              </a:rPr>
              <a:t>-castle-with-drone</a:t>
            </a:r>
            <a:r>
              <a:rPr lang="en-US" sz="1400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.</a:t>
            </a:r>
            <a:endParaRPr lang="en-US" sz="1400" dirty="0">
              <a:solidFill>
                <a:srgbClr val="330080"/>
              </a:solidFill>
              <a:effectLst/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528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69DD-3CA5-EEF4-3360-0801F7F7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0F41C-D981-0A90-3DF6-BE535E45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785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today’s class we will learn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b="1" dirty="0"/>
              <a:t>General Motivation</a:t>
            </a:r>
          </a:p>
          <a:p>
            <a:pPr lvl="1"/>
            <a:r>
              <a:rPr lang="en-US" sz="2400" b="1" dirty="0"/>
              <a:t>Course Logistics</a:t>
            </a: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1370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1B31-80C0-8E06-B431-C05FF2F6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CV 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DDF6D9-D135-3DD2-DAB4-1B3D12E8F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78" y="1371600"/>
            <a:ext cx="4228922" cy="452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3D10A-C4D7-82C5-0781-90E8279D633A}"/>
              </a:ext>
            </a:extLst>
          </p:cNvPr>
          <p:cNvSpPr txBox="1"/>
          <p:nvPr/>
        </p:nvSpPr>
        <p:spPr>
          <a:xfrm>
            <a:off x="4572000" y="1371600"/>
            <a:ext cx="44035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Eurostile" panose="020B0504020202050204" pitchFamily="34" charset="77"/>
              </a:rPr>
              <a:t>Some consumer applications of computer vision: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(a) image stitching: merging different views (</a:t>
            </a:r>
            <a:r>
              <a:rPr lang="en-US" dirty="0" err="1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Szeliski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 and Shum 1997</a:t>
            </a:r>
            <a:r>
              <a:rPr lang="en-US" dirty="0">
                <a:effectLst/>
                <a:latin typeface="Eurostile" panose="020B0504020202050204" pitchFamily="34" charset="77"/>
              </a:rPr>
              <a:t>) © 1997 ACM;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(b) exposure bracketing: merging different exposures;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(c) morphing: blending between two photographs (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Gomes, </a:t>
            </a:r>
            <a:r>
              <a:rPr lang="en-US" dirty="0" err="1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Darsa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 et al. 1999</a:t>
            </a:r>
            <a:r>
              <a:rPr lang="en-US" dirty="0">
                <a:effectLst/>
                <a:latin typeface="Eurostile" panose="020B0504020202050204" pitchFamily="34" charset="77"/>
              </a:rPr>
              <a:t>) © 1999 Morgan Kaufmann;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(d) smartphone augmented reality showing real-time depth occlusion effects (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Valentin, </a:t>
            </a:r>
            <a:r>
              <a:rPr lang="en-US" dirty="0" err="1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Kowdle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 et al. 2018</a:t>
            </a:r>
            <a:r>
              <a:rPr lang="en-US" dirty="0">
                <a:effectLst/>
                <a:latin typeface="Eurostile" panose="020B0504020202050204" pitchFamily="34" charset="77"/>
              </a:rPr>
              <a:t>) © 2018 ACM</a:t>
            </a:r>
          </a:p>
        </p:txBody>
      </p:sp>
    </p:spTree>
    <p:extLst>
      <p:ext uri="{BB962C8B-B14F-4D97-AF65-F5344CB8AC3E}">
        <p14:creationId xmlns:p14="http://schemas.microsoft.com/office/powerpoint/2010/main" val="3853669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4B11-CA11-4661-FB53-745FAAF6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B324-A7B4-8B7E-4013-593F5C5DF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the end of the course, students will be able to:</a:t>
            </a:r>
          </a:p>
          <a:p>
            <a:r>
              <a:rPr lang="en-US" dirty="0"/>
              <a:t>Explain and apply camera models and geometric principles underlying image formation.</a:t>
            </a:r>
          </a:p>
          <a:p>
            <a:r>
              <a:rPr lang="en-US" dirty="0"/>
              <a:t>Use digital image processing techniques to extract meaningful visual information.</a:t>
            </a:r>
          </a:p>
          <a:p>
            <a:r>
              <a:rPr lang="en-US" dirty="0"/>
              <a:t>Implement feature-based and classical machine learning methods for visual recognition tasks.</a:t>
            </a:r>
          </a:p>
          <a:p>
            <a:r>
              <a:rPr lang="en-US" dirty="0"/>
              <a:t>Train and analyze deep learning models, including convolutional and transformer-based architectures, for vision applications.</a:t>
            </a:r>
          </a:p>
          <a:p>
            <a:r>
              <a:rPr lang="en-US" dirty="0"/>
              <a:t>Construct and interpret 3D vision pipelines for spatial understanding and reconstruction.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9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1BE7-6B7F-4346-1475-FFF5D5E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" dirty="0"/>
              <a:t>Class</a:t>
            </a:r>
            <a:r>
              <a:rPr lang="en-US" spc="260" dirty="0"/>
              <a:t> </a:t>
            </a:r>
            <a:r>
              <a:rPr lang="en-US" spc="40" dirty="0"/>
              <a:t>Policies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E526F-B918-D2CE-68B6-E3AEA5FAE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expected to </a:t>
            </a:r>
            <a:r>
              <a:rPr lang="en-US" b="1" dirty="0"/>
              <a:t>attend every class</a:t>
            </a:r>
            <a:r>
              <a:rPr lang="en-US" dirty="0"/>
              <a:t>; if you need to miss a lecture because of a medical emergency or something equally significant, please let the instructor know by email before the lecture (if applicable).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will be </a:t>
            </a:r>
            <a:r>
              <a:rPr lang="en-US" b="1" dirty="0"/>
              <a:t>no make-up</a:t>
            </a:r>
            <a:r>
              <a:rPr lang="en-US" dirty="0"/>
              <a:t> quizzes or exams.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26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1E559-27C2-E555-F74B-2AEE348F2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8BDD-CAE3-22C8-2850-70AF3851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35" dirty="0"/>
              <a:t>Homework</a:t>
            </a:r>
            <a:r>
              <a:rPr lang="en-US" spc="120" dirty="0"/>
              <a:t> </a:t>
            </a:r>
            <a:r>
              <a:rPr lang="en-US" spc="75" dirty="0"/>
              <a:t>Policies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DF3C-AB47-EC53-C3DE-8D29053F7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5197204"/>
          </a:xfrm>
        </p:spPr>
        <p:txBody>
          <a:bodyPr>
            <a:noAutofit/>
          </a:bodyPr>
          <a:lstStyle/>
          <a:p>
            <a:r>
              <a:rPr lang="en-US" sz="1800" dirty="0"/>
              <a:t>Students are encouraged to discuss homework problems with classmates, teaching assistants, and the instructor. </a:t>
            </a:r>
          </a:p>
          <a:p>
            <a:r>
              <a:rPr lang="en-US" sz="1800" dirty="0"/>
              <a:t>Such collaboration must be limited to clarifying the problem and discussing high-level solution strategies. </a:t>
            </a:r>
          </a:p>
          <a:p>
            <a:r>
              <a:rPr lang="en-US" sz="1800" dirty="0"/>
              <a:t>All submitted work must be produced independently by the student and written in their own words. Solutions may not be copied from any person, online source, or prior coursework.</a:t>
            </a:r>
          </a:p>
          <a:p>
            <a:r>
              <a:rPr lang="en-US" sz="1800" dirty="0"/>
              <a:t>Copying another student’s homework or exam, or allowing one’s own work to be copied, constitutes academic dishonesty and will be treated as cheating.</a:t>
            </a:r>
          </a:p>
          <a:p>
            <a:r>
              <a:rPr lang="en-US" sz="1800" dirty="0"/>
              <a:t>If there is any uncertainty about whether a particular activity or form of assistance is permitted, students are expected to consult the instructor in advance.</a:t>
            </a:r>
          </a:p>
          <a:p>
            <a:r>
              <a:rPr lang="en-US" sz="1800" dirty="0"/>
              <a:t>Each student is granted a total of </a:t>
            </a:r>
            <a:r>
              <a:rPr lang="en-US" sz="1800" b="1" dirty="0"/>
              <a:t>three slack days</a:t>
            </a:r>
            <a:r>
              <a:rPr lang="en-US" sz="1800" dirty="0"/>
              <a:t> for the term, with </a:t>
            </a:r>
            <a:r>
              <a:rPr lang="en-US" sz="1800" b="1" dirty="0"/>
              <a:t>no more than one slack day allowed per assignment</a:t>
            </a:r>
            <a:r>
              <a:rPr lang="en-US" sz="1800" dirty="0"/>
              <a:t>. Slack days must be used explicitly and are intended for unforeseen circumstances.</a:t>
            </a:r>
          </a:p>
          <a:p>
            <a:r>
              <a:rPr lang="en-US" sz="1800" dirty="0"/>
              <a:t>Homework assignments must be submitted by the stated deadlines. Late submissions will not be accepted except through the use of approved slack days.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0281A-936E-4E61-6997-AA34F2557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C657-0B5D-72AC-6AC1-74D54AC4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35" dirty="0"/>
              <a:t>Project Policy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D7C5F-172D-817E-D679-67C10B261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5197204"/>
          </a:xfrm>
        </p:spPr>
        <p:txBody>
          <a:bodyPr>
            <a:noAutofit/>
          </a:bodyPr>
          <a:lstStyle/>
          <a:p>
            <a:r>
              <a:rPr lang="en-US" sz="1800" dirty="0"/>
              <a:t>As part of exploring real-world applications of computer vision, the course requires a </a:t>
            </a:r>
            <a:r>
              <a:rPr lang="en-US" sz="1800" b="1" dirty="0"/>
              <a:t>semester-long project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Projects must go </a:t>
            </a:r>
            <a:r>
              <a:rPr lang="en-US" sz="1800" b="1" dirty="0"/>
              <a:t>beyond theory</a:t>
            </a:r>
            <a:r>
              <a:rPr lang="en-US" sz="1800" dirty="0"/>
              <a:t> and address a </a:t>
            </a:r>
            <a:r>
              <a:rPr lang="en-US" sz="1800" b="1" dirty="0"/>
              <a:t>practical, real-world problem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Students will work in </a:t>
            </a:r>
            <a:r>
              <a:rPr lang="en-US" sz="1800" b="1" dirty="0"/>
              <a:t>teams of four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Choose a project that </a:t>
            </a:r>
            <a:r>
              <a:rPr lang="en-US" sz="1800" b="1" dirty="0"/>
              <a:t>sparks your curiosity</a:t>
            </a:r>
            <a:r>
              <a:rPr lang="en-US" sz="1800" dirty="0"/>
              <a:t> and </a:t>
            </a:r>
            <a:r>
              <a:rPr lang="en-US" sz="1800" b="1" dirty="0"/>
              <a:t>aligns with your interests and passions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454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E317B-14CD-E612-407E-C460B5190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E904-6AC8-366A-AA7E-A0471EAB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35" dirty="0"/>
              <a:t>Project Policy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179A-3D61-C75E-86CE-7A287A758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97" y="1135357"/>
            <a:ext cx="8229600" cy="5197204"/>
          </a:xfrm>
        </p:spPr>
        <p:txBody>
          <a:bodyPr>
            <a:noAutofit/>
          </a:bodyPr>
          <a:lstStyle/>
          <a:p>
            <a:r>
              <a:rPr lang="en-US" sz="1600" b="1" dirty="0"/>
              <a:t>Problem Selection</a:t>
            </a:r>
            <a:br>
              <a:rPr lang="en-US" sz="1600" dirty="0"/>
            </a:br>
            <a:r>
              <a:rPr lang="en-US" sz="1600" dirty="0"/>
              <a:t>Choose a meaningful, real-world problem that motivates your project.</a:t>
            </a:r>
          </a:p>
          <a:p>
            <a:r>
              <a:rPr lang="en-US" sz="1600" b="1" dirty="0"/>
              <a:t>Teamwork</a:t>
            </a:r>
            <a:br>
              <a:rPr lang="en-US" sz="1600" dirty="0"/>
            </a:br>
            <a:r>
              <a:rPr lang="en-US" sz="1600" dirty="0"/>
              <a:t>Work in teams of four. Collaborate effectively, leverage diverse strengths, and communicate clearly. </a:t>
            </a:r>
          </a:p>
          <a:p>
            <a:r>
              <a:rPr lang="en-US" sz="1600" b="1" dirty="0"/>
              <a:t>Project Execution</a:t>
            </a:r>
            <a:br>
              <a:rPr lang="en-US" sz="1600" dirty="0"/>
            </a:br>
            <a:r>
              <a:rPr lang="en-US" sz="1600" dirty="0"/>
              <a:t>Research existing approaches, explore datasets, and design a solution with a clear end goal.</a:t>
            </a:r>
          </a:p>
          <a:p>
            <a:r>
              <a:rPr lang="en-US" sz="1600" b="1" dirty="0"/>
              <a:t>Demonstration</a:t>
            </a:r>
            <a:br>
              <a:rPr lang="en-US" sz="1600" dirty="0"/>
            </a:br>
            <a:r>
              <a:rPr lang="en-US" sz="1600" dirty="0"/>
              <a:t>Every project must include a live or recorded demo. A project is not complete without showing it in action.</a:t>
            </a:r>
          </a:p>
          <a:p>
            <a:r>
              <a:rPr lang="en-US" sz="1600" b="1" dirty="0"/>
              <a:t>Peer Review</a:t>
            </a:r>
            <a:br>
              <a:rPr lang="en-US" sz="1600" dirty="0"/>
            </a:br>
            <a:r>
              <a:rPr lang="en-US" sz="1600" dirty="0"/>
              <a:t>Projects will be reviewed by classmates. Be open to feedback and use it to improve your work.</a:t>
            </a:r>
          </a:p>
          <a:p>
            <a:r>
              <a:rPr lang="en-US" sz="1600" b="1" dirty="0"/>
              <a:t>Novelty &amp; Deployment</a:t>
            </a:r>
            <a:br>
              <a:rPr lang="en-US" sz="1600" dirty="0"/>
            </a:br>
            <a:r>
              <a:rPr lang="en-US" sz="1600" dirty="0"/>
              <a:t>Novelty and Physical or system-level deployment are strongly encouraged (e.g., cameras, embedded devices, robots, sensors, actuators).</a:t>
            </a:r>
          </a:p>
          <a:p>
            <a:r>
              <a:rPr lang="en-US" sz="1600" b="1" dirty="0"/>
              <a:t>Grading</a:t>
            </a:r>
            <a:br>
              <a:rPr lang="en-US" sz="1600" dirty="0"/>
            </a:br>
            <a:r>
              <a:rPr lang="en-US" sz="1600" dirty="0"/>
              <a:t>Evaluation is based on a combination of peer reviews and instructor assessment, with emphasis on originality, execution, and demonstration quality.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78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C8A4-3857-83C4-5F90-ABBF2A39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135" dirty="0"/>
              <a:t>Recitation &amp; Labs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3540-B102-96C6-A2D6-B7CAB780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355600" marR="5080">
              <a:lnSpc>
                <a:spcPct val="100800"/>
              </a:lnSpc>
              <a:spcBef>
                <a:spcPts val="75"/>
              </a:spcBef>
              <a:tabLst>
                <a:tab pos="355600" algn="l"/>
              </a:tabLst>
            </a:pPr>
            <a:r>
              <a:rPr lang="en-US" spc="90" dirty="0">
                <a:cs typeface="Arial"/>
              </a:rPr>
              <a:t>There</a:t>
            </a:r>
            <a:r>
              <a:rPr lang="en-US" spc="245" dirty="0">
                <a:cs typeface="Arial"/>
              </a:rPr>
              <a:t> </a:t>
            </a:r>
            <a:r>
              <a:rPr lang="en-US" dirty="0">
                <a:cs typeface="Arial"/>
              </a:rPr>
              <a:t>will</a:t>
            </a:r>
            <a:r>
              <a:rPr lang="en-US" spc="210" dirty="0">
                <a:cs typeface="Arial"/>
              </a:rPr>
              <a:t> </a:t>
            </a:r>
            <a:r>
              <a:rPr lang="en-US" dirty="0">
                <a:cs typeface="Arial"/>
              </a:rPr>
              <a:t>be</a:t>
            </a:r>
            <a:r>
              <a:rPr lang="en-US" spc="229" dirty="0">
                <a:cs typeface="Arial"/>
              </a:rPr>
              <a:t> </a:t>
            </a:r>
            <a:r>
              <a:rPr lang="en-US" dirty="0">
                <a:cs typeface="Arial"/>
              </a:rPr>
              <a:t>at least</a:t>
            </a:r>
            <a:r>
              <a:rPr lang="en-US" spc="240" dirty="0">
                <a:cs typeface="Arial"/>
              </a:rPr>
              <a:t> </a:t>
            </a:r>
            <a:r>
              <a:rPr lang="en-US" u="heavy" spc="-25" dirty="0">
                <a:uFill>
                  <a:solidFill>
                    <a:srgbClr val="000000"/>
                  </a:solidFill>
                </a:uFill>
                <a:cs typeface="Arial"/>
              </a:rPr>
              <a:t>one-</a:t>
            </a:r>
            <a:r>
              <a:rPr lang="en-US" u="heavy" spc="100" dirty="0">
                <a:uFill>
                  <a:solidFill>
                    <a:srgbClr val="000000"/>
                  </a:solidFill>
                </a:uFill>
                <a:cs typeface="Arial"/>
              </a:rPr>
              <a:t>hour</a:t>
            </a:r>
            <a:r>
              <a:rPr lang="en-US" spc="165" dirty="0">
                <a:cs typeface="Arial"/>
              </a:rPr>
              <a:t> </a:t>
            </a:r>
            <a:r>
              <a:rPr lang="en-US" spc="114" dirty="0">
                <a:cs typeface="Arial"/>
              </a:rPr>
              <a:t>recitation/lab</a:t>
            </a:r>
            <a:r>
              <a:rPr lang="en-US" spc="265" dirty="0">
                <a:cs typeface="Arial"/>
              </a:rPr>
              <a:t> every week</a:t>
            </a:r>
            <a:endParaRPr lang="en-US" dirty="0">
              <a:cs typeface="Arial"/>
            </a:endParaRPr>
          </a:p>
          <a:p>
            <a:pPr>
              <a:spcBef>
                <a:spcPts val="695"/>
              </a:spcBef>
            </a:pPr>
            <a:endParaRPr lang="en-US" dirty="0">
              <a:cs typeface="Arial"/>
            </a:endParaRPr>
          </a:p>
          <a:p>
            <a:pPr marL="355600" marR="842644">
              <a:lnSpc>
                <a:spcPts val="2810"/>
              </a:lnSpc>
              <a:tabLst>
                <a:tab pos="355600" algn="l"/>
                <a:tab pos="5444490" algn="l"/>
              </a:tabLst>
            </a:pPr>
            <a:r>
              <a:rPr lang="en-US" spc="80" dirty="0">
                <a:cs typeface="Arial"/>
              </a:rPr>
              <a:t>Recitation/lab</a:t>
            </a:r>
            <a:r>
              <a:rPr lang="en-US" spc="275" dirty="0">
                <a:cs typeface="Arial"/>
              </a:rPr>
              <a:t> </a:t>
            </a:r>
            <a:r>
              <a:rPr lang="en-US" u="heavy" spc="110" dirty="0">
                <a:uFill>
                  <a:solidFill>
                    <a:srgbClr val="000000"/>
                  </a:solidFill>
                </a:uFill>
                <a:cs typeface="Arial"/>
              </a:rPr>
              <a:t>attendance</a:t>
            </a:r>
            <a:r>
              <a:rPr lang="en-US" u="heavy" spc="220" dirty="0">
                <a:uFill>
                  <a:solidFill>
                    <a:srgbClr val="000000"/>
                  </a:solidFill>
                </a:uFill>
                <a:cs typeface="Arial"/>
              </a:rPr>
              <a:t> </a:t>
            </a:r>
            <a:r>
              <a:rPr lang="en-US" u="heavy" dirty="0">
                <a:uFill>
                  <a:solidFill>
                    <a:srgbClr val="000000"/>
                  </a:solidFill>
                </a:uFill>
                <a:cs typeface="Arial"/>
              </a:rPr>
              <a:t>is</a:t>
            </a:r>
            <a:r>
              <a:rPr lang="en-US" u="heavy" spc="170" dirty="0">
                <a:uFill>
                  <a:solidFill>
                    <a:srgbClr val="000000"/>
                  </a:solidFill>
                </a:uFill>
                <a:cs typeface="Arial"/>
              </a:rPr>
              <a:t> </a:t>
            </a:r>
            <a:r>
              <a:rPr lang="en-US" u="heavy" spc="90" dirty="0">
                <a:uFill>
                  <a:solidFill>
                    <a:srgbClr val="000000"/>
                  </a:solidFill>
                </a:uFill>
                <a:cs typeface="Arial"/>
              </a:rPr>
              <a:t>not</a:t>
            </a:r>
            <a:r>
              <a:rPr lang="en-US" u="heavy" spc="240" dirty="0">
                <a:uFill>
                  <a:solidFill>
                    <a:srgbClr val="000000"/>
                  </a:solidFill>
                </a:uFill>
                <a:cs typeface="Arial"/>
              </a:rPr>
              <a:t> </a:t>
            </a:r>
            <a:r>
              <a:rPr lang="en-US" u="heavy" spc="105" dirty="0">
                <a:uFill>
                  <a:solidFill>
                    <a:srgbClr val="000000"/>
                  </a:solidFill>
                </a:uFill>
                <a:cs typeface="Arial"/>
              </a:rPr>
              <a:t>mandatory</a:t>
            </a:r>
            <a:r>
              <a:rPr lang="en-US" spc="105" dirty="0">
                <a:cs typeface="Arial"/>
              </a:rPr>
              <a:t>,</a:t>
            </a:r>
            <a:r>
              <a:rPr lang="en-US" spc="254" dirty="0">
                <a:cs typeface="Arial"/>
              </a:rPr>
              <a:t> </a:t>
            </a:r>
            <a:r>
              <a:rPr lang="en-US" spc="80" dirty="0">
                <a:cs typeface="Arial"/>
              </a:rPr>
              <a:t>but</a:t>
            </a:r>
            <a:r>
              <a:rPr lang="en-US" spc="250" dirty="0">
                <a:cs typeface="Arial"/>
              </a:rPr>
              <a:t> </a:t>
            </a:r>
            <a:r>
              <a:rPr lang="en-US" spc="45" dirty="0">
                <a:cs typeface="Arial"/>
              </a:rPr>
              <a:t>is extremely valuable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41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B5D9E-F889-5DF4-5040-EF644D712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5270-3602-4D2E-2E2C-2A3BD506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Grading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373FAA-E096-BFF9-B77D-4A9DEEB983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784" y="1166018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000" u="sng" spc="-11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Final</a:t>
                </a:r>
                <a:r>
                  <a:rPr lang="en-US" sz="2000" u="sng" spc="-20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 </a:t>
                </a:r>
                <a:r>
                  <a:rPr lang="en-US" sz="2000" u="sng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letter</a:t>
                </a:r>
                <a:r>
                  <a:rPr lang="en-US" sz="2000" u="sng" spc="-45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 </a:t>
                </a:r>
                <a:r>
                  <a:rPr lang="en-US" sz="2000" u="sng" spc="-55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grade</a:t>
                </a:r>
                <a:r>
                  <a:rPr lang="en-US" sz="2000" u="sng" spc="-15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 </a:t>
                </a:r>
                <a:r>
                  <a:rPr lang="en-US" sz="2000" spc="-90" dirty="0">
                    <a:latin typeface="Arial"/>
                    <a:cs typeface="Arial"/>
                  </a:rPr>
                  <a:t>will</a:t>
                </a:r>
                <a:r>
                  <a:rPr lang="en-US" sz="2000" spc="-125" dirty="0">
                    <a:latin typeface="Arial"/>
                    <a:cs typeface="Arial"/>
                  </a:rPr>
                  <a:t> </a:t>
                </a:r>
                <a:r>
                  <a:rPr lang="en-US" sz="2000" spc="-100" dirty="0">
                    <a:latin typeface="Arial"/>
                    <a:cs typeface="Arial"/>
                  </a:rPr>
                  <a:t>depend</a:t>
                </a:r>
                <a:r>
                  <a:rPr lang="en-US" sz="2000" spc="-180" dirty="0">
                    <a:latin typeface="Arial"/>
                    <a:cs typeface="Arial"/>
                  </a:rPr>
                  <a:t> </a:t>
                </a:r>
                <a:r>
                  <a:rPr lang="en-US" sz="2000" spc="-55" dirty="0">
                    <a:latin typeface="Arial"/>
                    <a:cs typeface="Arial"/>
                  </a:rPr>
                  <a:t>on</a:t>
                </a:r>
                <a:r>
                  <a:rPr lang="en-US" sz="2000" spc="-145" dirty="0">
                    <a:latin typeface="Arial"/>
                    <a:cs typeface="Arial"/>
                  </a:rPr>
                  <a:t> </a:t>
                </a:r>
                <a:r>
                  <a:rPr lang="en-US" sz="2000" dirty="0">
                    <a:latin typeface="Arial"/>
                    <a:cs typeface="Arial"/>
                  </a:rPr>
                  <a:t>the</a:t>
                </a:r>
                <a:r>
                  <a:rPr lang="en-US" sz="2000" spc="-55" dirty="0">
                    <a:latin typeface="Arial"/>
                    <a:cs typeface="Arial"/>
                  </a:rPr>
                  <a:t> </a:t>
                </a:r>
                <a:r>
                  <a:rPr lang="en-US" sz="2000" spc="-95" dirty="0">
                    <a:latin typeface="Arial"/>
                    <a:cs typeface="Arial"/>
                  </a:rPr>
                  <a:t>following</a:t>
                </a:r>
                <a:r>
                  <a:rPr lang="en-US" sz="2000" spc="-85" dirty="0">
                    <a:latin typeface="Arial"/>
                    <a:cs typeface="Arial"/>
                  </a:rPr>
                  <a:t> </a:t>
                </a:r>
                <a:r>
                  <a:rPr lang="en-US" sz="2000" spc="-10" dirty="0">
                    <a:latin typeface="Arial"/>
                    <a:cs typeface="Arial"/>
                  </a:rPr>
                  <a:t>components</a:t>
                </a:r>
                <a:endParaRPr lang="en-US" sz="2000" dirty="0">
                  <a:latin typeface="Arial"/>
                  <a:cs typeface="Arial"/>
                </a:endParaRPr>
              </a:p>
              <a:p>
                <a:pPr lvl="1"/>
                <a:r>
                  <a:rPr lang="en-US" sz="2000" dirty="0"/>
                  <a:t>Weekly Quizzes: 20% (In-person) [Drop the lowest score]</a:t>
                </a:r>
              </a:p>
              <a:p>
                <a:pPr lvl="1"/>
                <a:r>
                  <a:rPr lang="en-US" sz="2000" dirty="0"/>
                  <a:t>Mid-Semester Exam: 20%</a:t>
                </a:r>
              </a:p>
              <a:p>
                <a:pPr lvl="1"/>
                <a:r>
                  <a:rPr lang="en-US" sz="2000" dirty="0"/>
                  <a:t>Assignments: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25%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Group Project: 30%</a:t>
                </a:r>
              </a:p>
              <a:p>
                <a:pPr lvl="1"/>
                <a:r>
                  <a:rPr lang="en-US" sz="2000" dirty="0"/>
                  <a:t>Participation: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endParaRPr lang="en-US" sz="2000" dirty="0"/>
              </a:p>
              <a:p>
                <a:pPr marL="354965" indent="-342265">
                  <a:tabLst>
                    <a:tab pos="354965" algn="l"/>
                  </a:tabLst>
                </a:pPr>
                <a:r>
                  <a:rPr lang="en-US" sz="2000" spc="-75" dirty="0">
                    <a:cs typeface="Arial"/>
                  </a:rPr>
                  <a:t>Fo</a:t>
                </a:r>
                <a:r>
                  <a:rPr lang="en-US" sz="2000" spc="-335" dirty="0">
                    <a:cs typeface="Arial"/>
                  </a:rPr>
                  <a:t> </a:t>
                </a:r>
                <a:r>
                  <a:rPr lang="en-US" sz="2000" b="1" spc="-130" dirty="0">
                    <a:cs typeface="Arial"/>
                  </a:rPr>
                  <a:t>l</a:t>
                </a:r>
                <a:r>
                  <a:rPr lang="en-US" sz="2000" spc="-130" dirty="0">
                    <a:cs typeface="Arial"/>
                  </a:rPr>
                  <a:t>owing </a:t>
                </a:r>
                <a:r>
                  <a:rPr lang="en-US" sz="2000" spc="-55" dirty="0">
                    <a:cs typeface="Arial"/>
                  </a:rPr>
                  <a:t>thresholds</a:t>
                </a:r>
                <a:r>
                  <a:rPr lang="en-US" sz="2000" spc="-100" dirty="0">
                    <a:cs typeface="Arial"/>
                  </a:rPr>
                  <a:t> </a:t>
                </a:r>
                <a:r>
                  <a:rPr lang="en-US" sz="2000" spc="-90" dirty="0">
                    <a:cs typeface="Arial"/>
                  </a:rPr>
                  <a:t>will</a:t>
                </a:r>
                <a:r>
                  <a:rPr lang="en-US" sz="2000" spc="-95" dirty="0">
                    <a:cs typeface="Arial"/>
                  </a:rPr>
                  <a:t> </a:t>
                </a:r>
                <a:r>
                  <a:rPr lang="en-US" sz="2000" spc="-55" dirty="0">
                    <a:cs typeface="Arial"/>
                  </a:rPr>
                  <a:t>be</a:t>
                </a:r>
                <a:r>
                  <a:rPr lang="en-US" sz="2000" spc="-145" dirty="0">
                    <a:cs typeface="Arial"/>
                  </a:rPr>
                  <a:t> </a:t>
                </a:r>
                <a:r>
                  <a:rPr lang="en-US" sz="2000" spc="-80" dirty="0">
                    <a:cs typeface="Arial"/>
                  </a:rPr>
                  <a:t>used</a:t>
                </a:r>
                <a:r>
                  <a:rPr lang="en-US" sz="2000" spc="-145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for</a:t>
                </a:r>
                <a:r>
                  <a:rPr lang="en-US" sz="2000" spc="-30" dirty="0">
                    <a:cs typeface="Arial"/>
                  </a:rPr>
                  <a:t> </a:t>
                </a:r>
                <a:r>
                  <a:rPr lang="en-US" sz="2000" spc="-10" dirty="0">
                    <a:cs typeface="Arial"/>
                  </a:rPr>
                  <a:t>grading</a:t>
                </a:r>
                <a:endParaRPr lang="en-US" sz="2000" dirty="0">
                  <a:cs typeface="Arial"/>
                </a:endParaRPr>
              </a:p>
              <a:p>
                <a:pPr marL="810895" lvl="1" indent="-341630">
                  <a:lnSpc>
                    <a:spcPct val="100000"/>
                  </a:lnSpc>
                  <a:spcBef>
                    <a:spcPts val="10"/>
                  </a:spcBef>
                  <a:buFont typeface="Courier New"/>
                  <a:buChar char="o"/>
                  <a:tabLst>
                    <a:tab pos="810895" algn="l"/>
                  </a:tabLst>
                </a:pPr>
                <a:r>
                  <a:rPr lang="en-US" sz="2000" spc="60" dirty="0">
                    <a:cs typeface="Arial"/>
                  </a:rPr>
                  <a:t>Grade</a:t>
                </a:r>
                <a:r>
                  <a:rPr lang="en-US" sz="2000" spc="125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As:</a:t>
                </a:r>
                <a:r>
                  <a:rPr lang="en-US" sz="2000" spc="80" dirty="0">
                    <a:cs typeface="Arial"/>
                  </a:rPr>
                  <a:t> </a:t>
                </a:r>
                <a:r>
                  <a:rPr lang="en-US" sz="2000" spc="130" dirty="0">
                    <a:cs typeface="Arial"/>
                  </a:rPr>
                  <a:t>90%</a:t>
                </a:r>
                <a:r>
                  <a:rPr lang="en-US" sz="2000" spc="300" dirty="0">
                    <a:cs typeface="Arial"/>
                  </a:rPr>
                  <a:t> </a:t>
                </a:r>
                <a:r>
                  <a:rPr lang="en-US" sz="2000" spc="50" dirty="0">
                    <a:cs typeface="Arial"/>
                  </a:rPr>
                  <a:t>and</a:t>
                </a:r>
                <a:r>
                  <a:rPr lang="en-US" sz="2000" spc="165" dirty="0">
                    <a:cs typeface="Arial"/>
                  </a:rPr>
                  <a:t> </a:t>
                </a:r>
                <a:r>
                  <a:rPr lang="en-US" sz="2000" spc="-20" dirty="0">
                    <a:cs typeface="Arial"/>
                  </a:rPr>
                  <a:t>above</a:t>
                </a:r>
                <a:endParaRPr lang="en-US" sz="2000" dirty="0">
                  <a:cs typeface="Arial"/>
                </a:endParaRPr>
              </a:p>
              <a:p>
                <a:pPr marL="810895" lvl="1" indent="-341630">
                  <a:lnSpc>
                    <a:spcPct val="100000"/>
                  </a:lnSpc>
                  <a:buFont typeface="Courier New"/>
                  <a:buChar char="o"/>
                  <a:tabLst>
                    <a:tab pos="810895" algn="l"/>
                  </a:tabLst>
                </a:pPr>
                <a:r>
                  <a:rPr lang="en-US" sz="2000" spc="60" dirty="0">
                    <a:cs typeface="Arial"/>
                  </a:rPr>
                  <a:t>Grade</a:t>
                </a:r>
                <a:r>
                  <a:rPr lang="en-US" sz="2000" spc="120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Bs:</a:t>
                </a:r>
                <a:r>
                  <a:rPr lang="en-US" sz="2000" spc="110" dirty="0">
                    <a:cs typeface="Arial"/>
                  </a:rPr>
                  <a:t> </a:t>
                </a:r>
                <a:r>
                  <a:rPr lang="en-US" sz="2000" spc="130" dirty="0">
                    <a:cs typeface="Arial"/>
                  </a:rPr>
                  <a:t>80%</a:t>
                </a:r>
                <a:r>
                  <a:rPr lang="en-US" sz="2000" spc="285" dirty="0">
                    <a:cs typeface="Arial"/>
                  </a:rPr>
                  <a:t> </a:t>
                </a:r>
                <a:r>
                  <a:rPr lang="en-US" sz="2000" spc="60" dirty="0">
                    <a:cs typeface="Arial"/>
                  </a:rPr>
                  <a:t>to</a:t>
                </a:r>
                <a:r>
                  <a:rPr lang="en-US" sz="2000" spc="185" dirty="0">
                    <a:cs typeface="Arial"/>
                  </a:rPr>
                  <a:t> </a:t>
                </a:r>
                <a:r>
                  <a:rPr lang="en-US" sz="2000" spc="80" dirty="0">
                    <a:cs typeface="Arial"/>
                  </a:rPr>
                  <a:t>89</a:t>
                </a:r>
                <a:r>
                  <a:rPr lang="en-US" sz="2000" spc="-335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.</a:t>
                </a:r>
                <a:r>
                  <a:rPr lang="en-US" sz="2000" spc="-330" dirty="0">
                    <a:cs typeface="Arial"/>
                  </a:rPr>
                  <a:t> </a:t>
                </a:r>
                <a:r>
                  <a:rPr lang="en-US" sz="2000" spc="80" dirty="0">
                    <a:cs typeface="Arial"/>
                  </a:rPr>
                  <a:t>99</a:t>
                </a:r>
                <a:r>
                  <a:rPr lang="en-US" sz="2000" spc="-335" dirty="0">
                    <a:cs typeface="Arial"/>
                  </a:rPr>
                  <a:t> </a:t>
                </a:r>
                <a:r>
                  <a:rPr lang="en-US" sz="2000" spc="-50" dirty="0">
                    <a:cs typeface="Arial"/>
                  </a:rPr>
                  <a:t>%</a:t>
                </a:r>
                <a:endParaRPr lang="en-US" sz="2000" dirty="0">
                  <a:cs typeface="Arial"/>
                </a:endParaRPr>
              </a:p>
              <a:p>
                <a:pPr marL="810895" lvl="1" indent="-341630">
                  <a:lnSpc>
                    <a:spcPts val="2130"/>
                  </a:lnSpc>
                  <a:spcBef>
                    <a:spcPts val="35"/>
                  </a:spcBef>
                  <a:buFont typeface="Courier New"/>
                  <a:buChar char="o"/>
                  <a:tabLst>
                    <a:tab pos="810895" algn="l"/>
                  </a:tabLst>
                </a:pPr>
                <a:r>
                  <a:rPr lang="en-US" sz="2000" spc="60" dirty="0">
                    <a:cs typeface="Arial"/>
                  </a:rPr>
                  <a:t>Grade</a:t>
                </a:r>
                <a:r>
                  <a:rPr lang="en-US" sz="2000" spc="120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Cs:</a:t>
                </a:r>
                <a:r>
                  <a:rPr lang="en-US" sz="2000" spc="55" dirty="0">
                    <a:cs typeface="Arial"/>
                  </a:rPr>
                  <a:t> </a:t>
                </a:r>
                <a:r>
                  <a:rPr lang="en-US" sz="2000" spc="95" dirty="0">
                    <a:cs typeface="Arial"/>
                  </a:rPr>
                  <a:t>70</a:t>
                </a:r>
                <a:r>
                  <a:rPr lang="en-US" sz="2000" spc="-305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%</a:t>
                </a:r>
                <a:r>
                  <a:rPr lang="en-US" sz="2000" spc="275" dirty="0">
                    <a:cs typeface="Arial"/>
                  </a:rPr>
                  <a:t> </a:t>
                </a:r>
                <a:r>
                  <a:rPr lang="en-US" sz="2000" spc="60" dirty="0">
                    <a:cs typeface="Arial"/>
                  </a:rPr>
                  <a:t>to</a:t>
                </a:r>
                <a:r>
                  <a:rPr lang="en-US" sz="2000" spc="185" dirty="0">
                    <a:cs typeface="Arial"/>
                  </a:rPr>
                  <a:t> </a:t>
                </a:r>
                <a:r>
                  <a:rPr lang="en-US" sz="2000" spc="80" dirty="0">
                    <a:cs typeface="Arial"/>
                  </a:rPr>
                  <a:t>79</a:t>
                </a:r>
                <a:r>
                  <a:rPr lang="en-US" sz="2000" spc="-340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.</a:t>
                </a:r>
                <a:r>
                  <a:rPr lang="en-US" sz="2000" spc="-335" dirty="0">
                    <a:cs typeface="Arial"/>
                  </a:rPr>
                  <a:t> </a:t>
                </a:r>
                <a:r>
                  <a:rPr lang="en-US" sz="2000" spc="80" dirty="0">
                    <a:cs typeface="Arial"/>
                  </a:rPr>
                  <a:t>99</a:t>
                </a:r>
                <a:r>
                  <a:rPr lang="en-US" sz="2000" spc="-340" dirty="0">
                    <a:cs typeface="Arial"/>
                  </a:rPr>
                  <a:t> </a:t>
                </a:r>
                <a:r>
                  <a:rPr lang="en-US" sz="2000" spc="-50" dirty="0">
                    <a:cs typeface="Arial"/>
                  </a:rPr>
                  <a:t>%</a:t>
                </a:r>
                <a:endParaRPr lang="en-US" sz="2000" dirty="0">
                  <a:cs typeface="Arial"/>
                </a:endParaRPr>
              </a:p>
              <a:p>
                <a:pPr marL="810895" lvl="1" indent="-341630">
                  <a:lnSpc>
                    <a:spcPts val="2130"/>
                  </a:lnSpc>
                  <a:buFont typeface="Courier New"/>
                  <a:buChar char="o"/>
                  <a:tabLst>
                    <a:tab pos="810895" algn="l"/>
                  </a:tabLst>
                </a:pPr>
                <a:r>
                  <a:rPr lang="en-US" sz="2000" spc="60" dirty="0">
                    <a:cs typeface="Arial"/>
                  </a:rPr>
                  <a:t>Grade</a:t>
                </a:r>
                <a:r>
                  <a:rPr lang="en-US" sz="2000" spc="130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Ds:</a:t>
                </a:r>
                <a:r>
                  <a:rPr lang="en-US" sz="2000" spc="90" dirty="0">
                    <a:cs typeface="Arial"/>
                  </a:rPr>
                  <a:t> </a:t>
                </a:r>
                <a:r>
                  <a:rPr lang="en-US" sz="2000" spc="95" dirty="0">
                    <a:cs typeface="Arial"/>
                  </a:rPr>
                  <a:t>60</a:t>
                </a:r>
                <a:r>
                  <a:rPr lang="en-US" sz="2000" spc="-305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%</a:t>
                </a:r>
                <a:r>
                  <a:rPr lang="en-US" sz="2000" spc="285" dirty="0">
                    <a:cs typeface="Arial"/>
                  </a:rPr>
                  <a:t> </a:t>
                </a:r>
                <a:r>
                  <a:rPr lang="en-US" sz="2000" spc="60" dirty="0">
                    <a:cs typeface="Arial"/>
                  </a:rPr>
                  <a:t>to</a:t>
                </a:r>
                <a:r>
                  <a:rPr lang="en-US" sz="2000" spc="220" dirty="0">
                    <a:cs typeface="Arial"/>
                  </a:rPr>
                  <a:t> </a:t>
                </a:r>
                <a:r>
                  <a:rPr lang="en-US" sz="2000" spc="80" dirty="0">
                    <a:cs typeface="Arial"/>
                  </a:rPr>
                  <a:t>69</a:t>
                </a:r>
                <a:r>
                  <a:rPr lang="en-US" sz="2000" spc="-340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.</a:t>
                </a:r>
                <a:r>
                  <a:rPr lang="en-US" sz="2000" spc="-335" dirty="0">
                    <a:cs typeface="Arial"/>
                  </a:rPr>
                  <a:t> </a:t>
                </a:r>
                <a:r>
                  <a:rPr lang="en-US" sz="2000" spc="80" dirty="0">
                    <a:cs typeface="Arial"/>
                  </a:rPr>
                  <a:t>99</a:t>
                </a:r>
                <a:r>
                  <a:rPr lang="en-US" sz="2000" spc="-335" dirty="0">
                    <a:cs typeface="Arial"/>
                  </a:rPr>
                  <a:t> </a:t>
                </a:r>
                <a:r>
                  <a:rPr lang="en-US" sz="2000" spc="-50" dirty="0">
                    <a:cs typeface="Arial"/>
                  </a:rPr>
                  <a:t>%</a:t>
                </a:r>
                <a:endParaRPr lang="en-US" sz="2000" dirty="0">
                  <a:cs typeface="Arial"/>
                </a:endParaRPr>
              </a:p>
              <a:p>
                <a:pPr marL="810895" lvl="1" indent="-341630">
                  <a:lnSpc>
                    <a:spcPct val="100000"/>
                  </a:lnSpc>
                  <a:buFont typeface="Courier New"/>
                  <a:buChar char="o"/>
                  <a:tabLst>
                    <a:tab pos="810895" algn="l"/>
                  </a:tabLst>
                </a:pPr>
                <a:r>
                  <a:rPr lang="en-US" sz="2000" spc="60" dirty="0">
                    <a:cs typeface="Arial"/>
                  </a:rPr>
                  <a:t>Grade</a:t>
                </a:r>
                <a:r>
                  <a:rPr lang="en-US" sz="2000" spc="105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R:</a:t>
                </a:r>
                <a:r>
                  <a:rPr lang="en-US" sz="2000" spc="45" dirty="0">
                    <a:cs typeface="Arial"/>
                  </a:rPr>
                  <a:t> </a:t>
                </a:r>
                <a:r>
                  <a:rPr lang="en-US" sz="2000" spc="85" dirty="0">
                    <a:cs typeface="Arial"/>
                  </a:rPr>
                  <a:t>59</a:t>
                </a:r>
                <a:r>
                  <a:rPr lang="en-US" sz="2000" spc="-330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.</a:t>
                </a:r>
                <a:r>
                  <a:rPr lang="en-US" sz="2000" spc="-320" dirty="0">
                    <a:cs typeface="Arial"/>
                  </a:rPr>
                  <a:t> </a:t>
                </a:r>
                <a:r>
                  <a:rPr lang="en-US" sz="2000" spc="85" dirty="0">
                    <a:cs typeface="Arial"/>
                  </a:rPr>
                  <a:t>99</a:t>
                </a:r>
                <a:r>
                  <a:rPr lang="en-US" sz="2000" spc="-315" dirty="0">
                    <a:cs typeface="Arial"/>
                  </a:rPr>
                  <a:t> </a:t>
                </a:r>
                <a:r>
                  <a:rPr lang="en-US" sz="2000" dirty="0">
                    <a:cs typeface="Arial"/>
                  </a:rPr>
                  <a:t>%</a:t>
                </a:r>
                <a:r>
                  <a:rPr lang="en-US" sz="2000" spc="229" dirty="0">
                    <a:cs typeface="Arial"/>
                  </a:rPr>
                  <a:t> </a:t>
                </a:r>
                <a:r>
                  <a:rPr lang="en-US" sz="2000" spc="50" dirty="0">
                    <a:cs typeface="Arial"/>
                  </a:rPr>
                  <a:t>and</a:t>
                </a:r>
                <a:r>
                  <a:rPr lang="en-US" sz="2000" spc="125" dirty="0">
                    <a:cs typeface="Arial"/>
                  </a:rPr>
                  <a:t> </a:t>
                </a:r>
                <a:r>
                  <a:rPr lang="en-US" sz="2000" spc="-20" dirty="0">
                    <a:cs typeface="Arial"/>
                  </a:rPr>
                  <a:t>below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373FAA-E096-BFF9-B77D-4A9DEEB983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784" y="1166018"/>
                <a:ext cx="8229600" cy="4525963"/>
              </a:xfrm>
              <a:blipFill>
                <a:blip r:embed="rId2"/>
                <a:stretch>
                  <a:fillRect l="-616" t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224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5E14-F4ED-A733-99AE-BEE8B218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care of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1CE7-8DB0-08B0-907B-23327A41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45" y="1263869"/>
            <a:ext cx="8229600" cy="4525963"/>
          </a:xfrm>
        </p:spPr>
        <p:txBody>
          <a:bodyPr>
            <a:normAutofit/>
          </a:bodyPr>
          <a:lstStyle/>
          <a:p>
            <a:pPr marL="469900" indent="-457200">
              <a:spcBef>
                <a:spcPts val="105"/>
              </a:spcBef>
              <a:tabLst>
                <a:tab pos="182245" algn="l"/>
              </a:tabLst>
            </a:pPr>
            <a:r>
              <a:rPr lang="en-US" sz="1800" spc="-60" dirty="0">
                <a:cs typeface="Arial"/>
              </a:rPr>
              <a:t>Do</a:t>
            </a:r>
            <a:r>
              <a:rPr lang="en-US" sz="1800" spc="-140" dirty="0">
                <a:cs typeface="Arial"/>
              </a:rPr>
              <a:t> </a:t>
            </a:r>
            <a:r>
              <a:rPr lang="en-US" sz="1800" spc="-50" dirty="0">
                <a:cs typeface="Arial"/>
              </a:rPr>
              <a:t>your</a:t>
            </a:r>
            <a:r>
              <a:rPr lang="en-US" sz="1800" spc="-145" dirty="0">
                <a:cs typeface="Arial"/>
              </a:rPr>
              <a:t> </a:t>
            </a:r>
            <a:r>
              <a:rPr lang="en-US" sz="1800" spc="-25" dirty="0">
                <a:cs typeface="Arial"/>
              </a:rPr>
              <a:t>best</a:t>
            </a:r>
            <a:r>
              <a:rPr lang="en-US" sz="1800" spc="-14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to</a:t>
            </a:r>
            <a:r>
              <a:rPr lang="en-US" sz="1800" spc="-60" dirty="0">
                <a:cs typeface="Arial"/>
              </a:rPr>
              <a:t> </a:t>
            </a:r>
            <a:r>
              <a:rPr lang="en-US" sz="1800" spc="-50" dirty="0">
                <a:cs typeface="Arial"/>
              </a:rPr>
              <a:t>maintain</a:t>
            </a:r>
            <a:r>
              <a:rPr lang="en-US" sz="1800" spc="-7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a</a:t>
            </a:r>
            <a:r>
              <a:rPr lang="en-US" sz="1800" spc="-40" dirty="0">
                <a:cs typeface="Arial"/>
              </a:rPr>
              <a:t> </a:t>
            </a:r>
            <a:r>
              <a:rPr lang="en-US" sz="1800" spc="-80" dirty="0">
                <a:cs typeface="Arial"/>
              </a:rPr>
              <a:t>healthy</a:t>
            </a:r>
            <a:r>
              <a:rPr lang="en-US" sz="1800" spc="-145" dirty="0">
                <a:cs typeface="Arial"/>
              </a:rPr>
              <a:t> </a:t>
            </a:r>
            <a:r>
              <a:rPr lang="en-US" sz="1800" spc="-85" dirty="0">
                <a:cs typeface="Arial"/>
              </a:rPr>
              <a:t>lifestyle</a:t>
            </a:r>
            <a:r>
              <a:rPr lang="en-US" sz="1800" spc="-9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this</a:t>
            </a:r>
            <a:r>
              <a:rPr lang="en-US" sz="1800" spc="-45" dirty="0">
                <a:cs typeface="Arial"/>
              </a:rPr>
              <a:t> </a:t>
            </a:r>
            <a:r>
              <a:rPr lang="en-US" sz="1800" spc="-25" dirty="0">
                <a:cs typeface="Arial"/>
              </a:rPr>
              <a:t>semester</a:t>
            </a:r>
            <a:r>
              <a:rPr lang="en-US" sz="1800" spc="-60" dirty="0">
                <a:cs typeface="Arial"/>
              </a:rPr>
              <a:t> </a:t>
            </a:r>
          </a:p>
          <a:p>
            <a:pPr marL="869950" lvl="1" indent="-457200">
              <a:spcBef>
                <a:spcPts val="105"/>
              </a:spcBef>
              <a:tabLst>
                <a:tab pos="182245" algn="l"/>
              </a:tabLst>
            </a:pPr>
            <a:r>
              <a:rPr lang="en-US" sz="1800" spc="-85" dirty="0">
                <a:cs typeface="Arial"/>
              </a:rPr>
              <a:t>by</a:t>
            </a:r>
            <a:r>
              <a:rPr lang="en-US" sz="1800" spc="-170" dirty="0">
                <a:cs typeface="Arial"/>
              </a:rPr>
              <a:t> </a:t>
            </a:r>
            <a:r>
              <a:rPr lang="en-US" sz="1800" spc="-60" dirty="0">
                <a:cs typeface="Arial"/>
              </a:rPr>
              <a:t>eating</a:t>
            </a:r>
            <a:r>
              <a:rPr lang="en-US" sz="1800" spc="-120" dirty="0">
                <a:cs typeface="Arial"/>
              </a:rPr>
              <a:t> </a:t>
            </a:r>
            <a:r>
              <a:rPr lang="en-US" sz="1800" spc="-65" dirty="0">
                <a:cs typeface="Arial"/>
              </a:rPr>
              <a:t>well</a:t>
            </a:r>
            <a:r>
              <a:rPr lang="en-US" sz="1800" b="1" spc="-114" dirty="0">
                <a:cs typeface="Arial"/>
              </a:rPr>
              <a:t>, </a:t>
            </a:r>
          </a:p>
          <a:p>
            <a:pPr marL="869950" lvl="1" indent="-457200">
              <a:spcBef>
                <a:spcPts val="105"/>
              </a:spcBef>
              <a:tabLst>
                <a:tab pos="182245" algn="l"/>
              </a:tabLst>
            </a:pPr>
            <a:r>
              <a:rPr lang="en-US" sz="1800" spc="-10" dirty="0">
                <a:cs typeface="Arial"/>
              </a:rPr>
              <a:t>exercising, </a:t>
            </a:r>
          </a:p>
          <a:p>
            <a:pPr marL="869950" lvl="1" indent="-457200">
              <a:spcBef>
                <a:spcPts val="105"/>
              </a:spcBef>
              <a:tabLst>
                <a:tab pos="182245" algn="l"/>
              </a:tabLst>
            </a:pPr>
            <a:r>
              <a:rPr lang="en-US" sz="1800" spc="-114" dirty="0">
                <a:cs typeface="Arial"/>
              </a:rPr>
              <a:t>avoiding</a:t>
            </a:r>
            <a:r>
              <a:rPr lang="en-US" sz="1800" spc="-105" dirty="0">
                <a:cs typeface="Arial"/>
              </a:rPr>
              <a:t> </a:t>
            </a:r>
            <a:r>
              <a:rPr lang="en-US" sz="1800" spc="-25" dirty="0">
                <a:cs typeface="Arial"/>
              </a:rPr>
              <a:t>drugs</a:t>
            </a:r>
            <a:r>
              <a:rPr lang="en-US" sz="1800" spc="-75" dirty="0">
                <a:cs typeface="Arial"/>
              </a:rPr>
              <a:t> </a:t>
            </a:r>
            <a:r>
              <a:rPr lang="en-US" sz="1800" spc="-70" dirty="0">
                <a:cs typeface="Arial"/>
              </a:rPr>
              <a:t>and</a:t>
            </a:r>
            <a:r>
              <a:rPr lang="en-US" sz="1800" spc="-150" dirty="0">
                <a:cs typeface="Arial"/>
              </a:rPr>
              <a:t> </a:t>
            </a:r>
            <a:r>
              <a:rPr lang="en-US" sz="1800" spc="-95" dirty="0">
                <a:cs typeface="Arial"/>
              </a:rPr>
              <a:t>alcohol,</a:t>
            </a:r>
            <a:r>
              <a:rPr lang="en-US" sz="1800" spc="-175" dirty="0">
                <a:cs typeface="Arial"/>
              </a:rPr>
              <a:t> </a:t>
            </a:r>
          </a:p>
          <a:p>
            <a:pPr marL="869950" lvl="1" indent="-457200">
              <a:spcBef>
                <a:spcPts val="105"/>
              </a:spcBef>
              <a:tabLst>
                <a:tab pos="182245" algn="l"/>
              </a:tabLst>
            </a:pPr>
            <a:r>
              <a:rPr lang="en-US" sz="1800" spc="-35" dirty="0">
                <a:cs typeface="Arial"/>
              </a:rPr>
              <a:t>getting</a:t>
            </a:r>
            <a:r>
              <a:rPr lang="en-US" sz="1800" spc="-65" dirty="0">
                <a:cs typeface="Arial"/>
              </a:rPr>
              <a:t> </a:t>
            </a:r>
            <a:r>
              <a:rPr lang="en-US" sz="1800" spc="-100" dirty="0">
                <a:cs typeface="Arial"/>
              </a:rPr>
              <a:t>enough</a:t>
            </a:r>
            <a:r>
              <a:rPr lang="en-US" sz="1800" spc="-195" dirty="0">
                <a:cs typeface="Arial"/>
              </a:rPr>
              <a:t> </a:t>
            </a:r>
            <a:r>
              <a:rPr lang="en-US" sz="1800" spc="-85" dirty="0">
                <a:cs typeface="Arial"/>
              </a:rPr>
              <a:t>sleep</a:t>
            </a:r>
            <a:r>
              <a:rPr lang="en-US" sz="1800" spc="-155" dirty="0">
                <a:cs typeface="Arial"/>
              </a:rPr>
              <a:t> </a:t>
            </a:r>
            <a:r>
              <a:rPr lang="en-US" sz="1800" spc="-70" dirty="0">
                <a:cs typeface="Arial"/>
              </a:rPr>
              <a:t>and</a:t>
            </a:r>
            <a:r>
              <a:rPr lang="en-US" sz="1800" spc="-114" dirty="0">
                <a:cs typeface="Arial"/>
              </a:rPr>
              <a:t> </a:t>
            </a:r>
          </a:p>
          <a:p>
            <a:pPr marL="869950" lvl="1" indent="-457200">
              <a:spcBef>
                <a:spcPts val="105"/>
              </a:spcBef>
              <a:tabLst>
                <a:tab pos="182245" algn="l"/>
              </a:tabLst>
            </a:pPr>
            <a:r>
              <a:rPr lang="en-US" sz="1800" spc="-70" dirty="0">
                <a:cs typeface="Arial"/>
              </a:rPr>
              <a:t>taking</a:t>
            </a:r>
            <a:r>
              <a:rPr lang="en-US" sz="1800" spc="-120" dirty="0">
                <a:cs typeface="Arial"/>
              </a:rPr>
              <a:t> </a:t>
            </a:r>
            <a:r>
              <a:rPr lang="en-US" sz="1800" spc="-55" dirty="0">
                <a:cs typeface="Arial"/>
              </a:rPr>
              <a:t>some</a:t>
            </a:r>
            <a:r>
              <a:rPr lang="en-US" sz="1800" spc="-145" dirty="0">
                <a:cs typeface="Arial"/>
              </a:rPr>
              <a:t> </a:t>
            </a:r>
            <a:r>
              <a:rPr lang="en-US" sz="1800" spc="-10" dirty="0">
                <a:cs typeface="Arial"/>
              </a:rPr>
              <a:t>time</a:t>
            </a:r>
            <a:r>
              <a:rPr lang="en-US" sz="1800" spc="-4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to</a:t>
            </a:r>
            <a:r>
              <a:rPr lang="en-US" sz="1800" spc="-25" dirty="0">
                <a:cs typeface="Arial"/>
              </a:rPr>
              <a:t> </a:t>
            </a:r>
            <a:r>
              <a:rPr lang="en-US" sz="1800" spc="-10" dirty="0">
                <a:cs typeface="Arial"/>
              </a:rPr>
              <a:t>relax.</a:t>
            </a:r>
            <a:endParaRPr lang="en-US" sz="1800" dirty="0">
              <a:cs typeface="Arial"/>
            </a:endParaRPr>
          </a:p>
          <a:p>
            <a:pPr marL="469900" indent="-457200">
              <a:tabLst>
                <a:tab pos="182245" algn="l"/>
              </a:tabLst>
            </a:pPr>
            <a:r>
              <a:rPr lang="en-US" sz="1800" spc="-105" dirty="0">
                <a:cs typeface="Arial"/>
              </a:rPr>
              <a:t>This</a:t>
            </a:r>
            <a:r>
              <a:rPr lang="en-US" sz="1800" spc="-114" dirty="0">
                <a:cs typeface="Arial"/>
              </a:rPr>
              <a:t> </a:t>
            </a:r>
            <a:r>
              <a:rPr lang="en-US" sz="1800" spc="-90" dirty="0">
                <a:cs typeface="Arial"/>
              </a:rPr>
              <a:t>will</a:t>
            </a:r>
            <a:r>
              <a:rPr lang="en-US" sz="1800" spc="-100" dirty="0">
                <a:cs typeface="Arial"/>
              </a:rPr>
              <a:t> </a:t>
            </a:r>
            <a:r>
              <a:rPr lang="en-US" sz="1800" spc="-90" dirty="0">
                <a:cs typeface="Arial"/>
              </a:rPr>
              <a:t>help</a:t>
            </a:r>
            <a:r>
              <a:rPr lang="en-US" sz="1800" spc="-100" dirty="0">
                <a:cs typeface="Arial"/>
              </a:rPr>
              <a:t> </a:t>
            </a:r>
            <a:r>
              <a:rPr lang="en-US" sz="1800" spc="-114" dirty="0">
                <a:cs typeface="Arial"/>
              </a:rPr>
              <a:t>you</a:t>
            </a:r>
            <a:r>
              <a:rPr lang="en-US" sz="1800" spc="-170" dirty="0">
                <a:cs typeface="Arial"/>
              </a:rPr>
              <a:t> </a:t>
            </a:r>
            <a:r>
              <a:rPr lang="en-US" sz="1800" spc="-114" dirty="0">
                <a:cs typeface="Arial"/>
              </a:rPr>
              <a:t>achieve</a:t>
            </a:r>
            <a:r>
              <a:rPr lang="en-US" sz="1800" spc="-120" dirty="0">
                <a:cs typeface="Arial"/>
              </a:rPr>
              <a:t> </a:t>
            </a:r>
            <a:r>
              <a:rPr lang="en-US" sz="1800" spc="-75" dirty="0">
                <a:cs typeface="Arial"/>
              </a:rPr>
              <a:t>your </a:t>
            </a:r>
            <a:r>
              <a:rPr lang="en-US" sz="1800" spc="-85" dirty="0">
                <a:cs typeface="Arial"/>
              </a:rPr>
              <a:t>goals</a:t>
            </a:r>
            <a:r>
              <a:rPr lang="en-US" sz="1800" spc="-90" dirty="0">
                <a:cs typeface="Arial"/>
              </a:rPr>
              <a:t> </a:t>
            </a:r>
            <a:r>
              <a:rPr lang="en-US" sz="1800" spc="-70" dirty="0">
                <a:cs typeface="Arial"/>
              </a:rPr>
              <a:t>and</a:t>
            </a:r>
            <a:r>
              <a:rPr lang="en-US" sz="1800" spc="-100" dirty="0">
                <a:cs typeface="Arial"/>
              </a:rPr>
              <a:t> </a:t>
            </a:r>
            <a:r>
              <a:rPr lang="en-US" sz="1800" spc="-80" dirty="0">
                <a:cs typeface="Arial"/>
              </a:rPr>
              <a:t>cope</a:t>
            </a:r>
            <a:r>
              <a:rPr lang="en-US" sz="1800" spc="-120" dirty="0">
                <a:cs typeface="Arial"/>
              </a:rPr>
              <a:t> </a:t>
            </a:r>
            <a:r>
              <a:rPr lang="en-US" sz="1800" spc="-50" dirty="0">
                <a:cs typeface="Arial"/>
              </a:rPr>
              <a:t>with</a:t>
            </a:r>
            <a:r>
              <a:rPr lang="en-US" sz="1800" spc="-55" dirty="0">
                <a:cs typeface="Arial"/>
              </a:rPr>
              <a:t> </a:t>
            </a:r>
            <a:r>
              <a:rPr lang="en-US" sz="1800" spc="-10" dirty="0">
                <a:cs typeface="Arial"/>
              </a:rPr>
              <a:t>stress.</a:t>
            </a:r>
            <a:endParaRPr lang="en-US" sz="1800" dirty="0">
              <a:cs typeface="Arial"/>
            </a:endParaRPr>
          </a:p>
          <a:p>
            <a:pPr marL="469900" indent="-457200">
              <a:tabLst>
                <a:tab pos="182245" algn="l"/>
              </a:tabLst>
            </a:pPr>
            <a:r>
              <a:rPr lang="en-US" sz="1800" spc="-85" dirty="0">
                <a:cs typeface="Arial"/>
              </a:rPr>
              <a:t>All</a:t>
            </a:r>
            <a:r>
              <a:rPr lang="en-US" sz="1800" spc="-145" dirty="0">
                <a:cs typeface="Arial"/>
              </a:rPr>
              <a:t> </a:t>
            </a:r>
            <a:r>
              <a:rPr lang="en-US" sz="1800" spc="-30" dirty="0">
                <a:cs typeface="Arial"/>
              </a:rPr>
              <a:t>of</a:t>
            </a:r>
            <a:r>
              <a:rPr lang="en-US" sz="1800" spc="-135" dirty="0">
                <a:cs typeface="Arial"/>
              </a:rPr>
              <a:t> </a:t>
            </a:r>
            <a:r>
              <a:rPr lang="en-US" sz="1800" spc="-55" dirty="0">
                <a:cs typeface="Arial"/>
              </a:rPr>
              <a:t>us</a:t>
            </a:r>
            <a:r>
              <a:rPr lang="en-US" sz="1800" spc="-145" dirty="0">
                <a:cs typeface="Arial"/>
              </a:rPr>
              <a:t> </a:t>
            </a:r>
            <a:r>
              <a:rPr lang="en-US" sz="1800" spc="-60" dirty="0">
                <a:cs typeface="Arial"/>
              </a:rPr>
              <a:t>benefit</a:t>
            </a:r>
            <a:r>
              <a:rPr lang="en-US" sz="1800" spc="-175" dirty="0">
                <a:cs typeface="Arial"/>
              </a:rPr>
              <a:t> </a:t>
            </a:r>
            <a:r>
              <a:rPr lang="en-US" sz="1800" spc="-10" dirty="0">
                <a:cs typeface="Arial"/>
              </a:rPr>
              <a:t>from</a:t>
            </a:r>
            <a:r>
              <a:rPr lang="en-US" sz="1800" spc="-135" dirty="0">
                <a:cs typeface="Arial"/>
              </a:rPr>
              <a:t> </a:t>
            </a:r>
            <a:r>
              <a:rPr lang="en-US" sz="1800" spc="-30" dirty="0">
                <a:cs typeface="Arial"/>
              </a:rPr>
              <a:t>support</a:t>
            </a:r>
            <a:r>
              <a:rPr lang="en-US" sz="1800" spc="-80" dirty="0">
                <a:cs typeface="Arial"/>
              </a:rPr>
              <a:t> </a:t>
            </a:r>
            <a:r>
              <a:rPr lang="en-US" sz="1800" spc="-50" dirty="0">
                <a:cs typeface="Arial"/>
              </a:rPr>
              <a:t>during</a:t>
            </a:r>
            <a:r>
              <a:rPr lang="en-US" sz="1800" spc="-120" dirty="0">
                <a:cs typeface="Arial"/>
              </a:rPr>
              <a:t> </a:t>
            </a:r>
            <a:r>
              <a:rPr lang="en-US" sz="1800" spc="-40" dirty="0">
                <a:cs typeface="Arial"/>
              </a:rPr>
              <a:t>times</a:t>
            </a:r>
            <a:r>
              <a:rPr lang="en-US" sz="1800" spc="-70" dirty="0">
                <a:cs typeface="Arial"/>
              </a:rPr>
              <a:t> </a:t>
            </a:r>
            <a:r>
              <a:rPr lang="en-US" sz="1800" spc="-30" dirty="0">
                <a:cs typeface="Arial"/>
              </a:rPr>
              <a:t>of</a:t>
            </a:r>
            <a:r>
              <a:rPr lang="en-US" sz="1800" spc="-130" dirty="0">
                <a:cs typeface="Arial"/>
              </a:rPr>
              <a:t> </a:t>
            </a:r>
            <a:r>
              <a:rPr lang="en-US" sz="1800" spc="-60" dirty="0">
                <a:cs typeface="Arial"/>
              </a:rPr>
              <a:t>struggle.</a:t>
            </a:r>
            <a:r>
              <a:rPr lang="en-US" sz="1800" spc="-105" dirty="0">
                <a:cs typeface="Arial"/>
              </a:rPr>
              <a:t> </a:t>
            </a:r>
            <a:r>
              <a:rPr lang="en-US" sz="1800" spc="-120" dirty="0">
                <a:cs typeface="Arial"/>
              </a:rPr>
              <a:t>You</a:t>
            </a:r>
            <a:r>
              <a:rPr lang="en-US" sz="1800" spc="-19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are</a:t>
            </a:r>
            <a:r>
              <a:rPr lang="en-US" sz="1800" spc="-60" dirty="0">
                <a:cs typeface="Arial"/>
              </a:rPr>
              <a:t> </a:t>
            </a:r>
            <a:r>
              <a:rPr lang="en-US" sz="1800" spc="-20" dirty="0">
                <a:cs typeface="Arial"/>
              </a:rPr>
              <a:t>not</a:t>
            </a:r>
            <a:r>
              <a:rPr lang="en-US" sz="1800" spc="-85" dirty="0">
                <a:cs typeface="Arial"/>
              </a:rPr>
              <a:t> </a:t>
            </a:r>
            <a:r>
              <a:rPr lang="en-US" sz="1800" spc="-10" dirty="0">
                <a:cs typeface="Arial"/>
              </a:rPr>
              <a:t>alone.</a:t>
            </a:r>
            <a:endParaRPr lang="en-US" sz="1800" dirty="0">
              <a:cs typeface="Arial"/>
            </a:endParaRPr>
          </a:p>
          <a:p>
            <a:pPr marL="469900" indent="-457200">
              <a:tabLst>
                <a:tab pos="182245" algn="l"/>
              </a:tabLst>
            </a:pPr>
            <a:r>
              <a:rPr lang="en-US" sz="1800" spc="-30" dirty="0">
                <a:cs typeface="Arial"/>
              </a:rPr>
              <a:t>There</a:t>
            </a:r>
            <a:r>
              <a:rPr lang="en-US" sz="1800" spc="-9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are</a:t>
            </a:r>
            <a:r>
              <a:rPr lang="en-US" sz="1800" spc="-35" dirty="0">
                <a:cs typeface="Arial"/>
              </a:rPr>
              <a:t> </a:t>
            </a:r>
            <a:r>
              <a:rPr lang="en-US" sz="1800" spc="-50" dirty="0">
                <a:cs typeface="Arial"/>
              </a:rPr>
              <a:t>many</a:t>
            </a:r>
            <a:r>
              <a:rPr lang="en-US" sz="1800" spc="-80" dirty="0">
                <a:cs typeface="Arial"/>
              </a:rPr>
              <a:t> </a:t>
            </a:r>
            <a:r>
              <a:rPr lang="en-US" sz="1800" spc="-60" dirty="0">
                <a:cs typeface="Arial"/>
              </a:rPr>
              <a:t>helpful</a:t>
            </a:r>
            <a:r>
              <a:rPr lang="en-US" sz="1800" spc="-90" dirty="0">
                <a:cs typeface="Arial"/>
              </a:rPr>
              <a:t> </a:t>
            </a:r>
            <a:r>
              <a:rPr lang="en-US" sz="1800" spc="-10" dirty="0">
                <a:cs typeface="Arial"/>
              </a:rPr>
              <a:t>resources</a:t>
            </a:r>
            <a:r>
              <a:rPr lang="en-US" sz="1800" spc="-65" dirty="0">
                <a:cs typeface="Arial"/>
              </a:rPr>
              <a:t> </a:t>
            </a:r>
            <a:r>
              <a:rPr lang="en-US" sz="1800" spc="-85" dirty="0">
                <a:cs typeface="Arial"/>
              </a:rPr>
              <a:t>available</a:t>
            </a:r>
            <a:r>
              <a:rPr lang="en-US" sz="1800" spc="-11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on</a:t>
            </a:r>
            <a:r>
              <a:rPr lang="en-US" sz="1800" spc="-30" dirty="0">
                <a:cs typeface="Arial"/>
              </a:rPr>
              <a:t> campus</a:t>
            </a:r>
            <a:r>
              <a:rPr lang="en-US" sz="1800" spc="-8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and</a:t>
            </a:r>
            <a:r>
              <a:rPr lang="en-US" sz="1800" spc="-4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an</a:t>
            </a:r>
            <a:r>
              <a:rPr lang="en-US" sz="1800" spc="-3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important</a:t>
            </a:r>
            <a:r>
              <a:rPr lang="en-US" sz="1800" spc="-6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part</a:t>
            </a:r>
            <a:r>
              <a:rPr lang="en-US" sz="1800" spc="-45" dirty="0">
                <a:cs typeface="Arial"/>
              </a:rPr>
              <a:t> </a:t>
            </a:r>
            <a:r>
              <a:rPr lang="en-US" sz="1800" spc="-25" dirty="0">
                <a:cs typeface="Arial"/>
              </a:rPr>
              <a:t>of</a:t>
            </a:r>
            <a:endParaRPr lang="en-US" sz="1800" dirty="0">
              <a:cs typeface="Arial"/>
            </a:endParaRPr>
          </a:p>
          <a:p>
            <a:r>
              <a:rPr lang="en-US" sz="1800" spc="-10" dirty="0">
                <a:cs typeface="Arial"/>
              </a:rPr>
              <a:t>The</a:t>
            </a:r>
            <a:r>
              <a:rPr lang="en-US" sz="1800" spc="-70" dirty="0">
                <a:cs typeface="Arial"/>
              </a:rPr>
              <a:t> </a:t>
            </a:r>
            <a:r>
              <a:rPr lang="en-US" sz="1800" spc="-95" dirty="0">
                <a:cs typeface="Arial"/>
              </a:rPr>
              <a:t>college</a:t>
            </a:r>
            <a:r>
              <a:rPr lang="en-US" sz="1800" spc="-140" dirty="0">
                <a:cs typeface="Arial"/>
              </a:rPr>
              <a:t> </a:t>
            </a:r>
            <a:r>
              <a:rPr lang="en-US" sz="1800" spc="-85" dirty="0">
                <a:cs typeface="Arial"/>
              </a:rPr>
              <a:t>experience</a:t>
            </a:r>
            <a:r>
              <a:rPr lang="en-US" sz="1800" spc="-160" dirty="0">
                <a:cs typeface="Arial"/>
              </a:rPr>
              <a:t> </a:t>
            </a:r>
            <a:r>
              <a:rPr lang="en-US" sz="1800" spc="-45" dirty="0">
                <a:cs typeface="Arial"/>
              </a:rPr>
              <a:t>is</a:t>
            </a:r>
            <a:r>
              <a:rPr lang="en-US" sz="1800" spc="-85" dirty="0">
                <a:cs typeface="Arial"/>
              </a:rPr>
              <a:t> </a:t>
            </a:r>
            <a:r>
              <a:rPr lang="en-US" sz="1800" spc="-75" dirty="0">
                <a:cs typeface="Arial"/>
              </a:rPr>
              <a:t>learning</a:t>
            </a:r>
            <a:r>
              <a:rPr lang="en-US" sz="1800" spc="-105" dirty="0">
                <a:cs typeface="Arial"/>
              </a:rPr>
              <a:t> </a:t>
            </a:r>
            <a:r>
              <a:rPr lang="en-US" sz="1800" spc="-80" dirty="0">
                <a:cs typeface="Arial"/>
              </a:rPr>
              <a:t>how</a:t>
            </a:r>
            <a:r>
              <a:rPr lang="en-US" sz="1800" spc="-15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to</a:t>
            </a:r>
            <a:r>
              <a:rPr lang="en-US" sz="1800" spc="-40" dirty="0">
                <a:cs typeface="Arial"/>
              </a:rPr>
              <a:t> </a:t>
            </a:r>
            <a:r>
              <a:rPr lang="en-US" sz="1800" spc="-70" dirty="0">
                <a:cs typeface="Arial"/>
              </a:rPr>
              <a:t>ask</a:t>
            </a:r>
            <a:r>
              <a:rPr lang="en-US" sz="1800" spc="-13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for</a:t>
            </a:r>
            <a:r>
              <a:rPr lang="en-US" sz="1800" spc="-40" dirty="0">
                <a:cs typeface="Arial"/>
              </a:rPr>
              <a:t> </a:t>
            </a:r>
            <a:r>
              <a:rPr lang="en-US" sz="1800" spc="-10" dirty="0">
                <a:cs typeface="Arial"/>
              </a:rPr>
              <a:t>help.</a:t>
            </a:r>
            <a:endParaRPr lang="en-US" sz="1800" dirty="0">
              <a:cs typeface="Arial"/>
            </a:endParaRPr>
          </a:p>
          <a:p>
            <a:pPr marL="469265" marR="81280" indent="-457200">
              <a:tabLst>
                <a:tab pos="184785" algn="l"/>
              </a:tabLst>
            </a:pPr>
            <a:r>
              <a:rPr lang="en-US" sz="1800" spc="-30" dirty="0">
                <a:cs typeface="Arial"/>
              </a:rPr>
              <a:t>Asking</a:t>
            </a:r>
            <a:r>
              <a:rPr lang="en-US" sz="1800" spc="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for</a:t>
            </a:r>
            <a:r>
              <a:rPr lang="en-US" sz="1800" spc="7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support</a:t>
            </a:r>
            <a:r>
              <a:rPr lang="en-US" sz="1800" spc="5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sooner</a:t>
            </a:r>
            <a:r>
              <a:rPr lang="en-US" sz="1800" spc="5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rather</a:t>
            </a:r>
            <a:r>
              <a:rPr lang="en-US" sz="1800" spc="6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than</a:t>
            </a:r>
            <a:r>
              <a:rPr lang="en-US" sz="1800" spc="8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later</a:t>
            </a:r>
            <a:r>
              <a:rPr lang="en-US" sz="1800" spc="7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is</a:t>
            </a:r>
            <a:r>
              <a:rPr lang="en-US" sz="1800" spc="8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often</a:t>
            </a:r>
            <a:r>
              <a:rPr lang="en-US" sz="1800" spc="85" dirty="0">
                <a:cs typeface="Arial"/>
              </a:rPr>
              <a:t> </a:t>
            </a:r>
            <a:r>
              <a:rPr lang="en-US" sz="1800" spc="-55" dirty="0">
                <a:cs typeface="Arial"/>
              </a:rPr>
              <a:t>helpful.</a:t>
            </a:r>
            <a:r>
              <a:rPr lang="en-US" sz="1800" dirty="0">
                <a:cs typeface="Arial"/>
              </a:rPr>
              <a:t> call</a:t>
            </a:r>
            <a:r>
              <a:rPr lang="en-US" sz="1800" spc="90" dirty="0">
                <a:cs typeface="Arial"/>
              </a:rPr>
              <a:t> </a:t>
            </a:r>
            <a:r>
              <a:rPr lang="en-US" sz="1800" spc="85" dirty="0">
                <a:cs typeface="Arial"/>
              </a:rPr>
              <a:t>0788503528 	</a:t>
            </a:r>
            <a:r>
              <a:rPr lang="en-US" sz="1800" spc="-114" dirty="0">
                <a:cs typeface="Arial"/>
              </a:rPr>
              <a:t>(Solid</a:t>
            </a:r>
            <a:r>
              <a:rPr lang="en-US" sz="1800" spc="-145" dirty="0">
                <a:cs typeface="Arial"/>
              </a:rPr>
              <a:t> </a:t>
            </a:r>
            <a:r>
              <a:rPr lang="en-US" sz="1800" spc="-65" dirty="0">
                <a:cs typeface="Arial"/>
              </a:rPr>
              <a:t>Minds)</a:t>
            </a:r>
            <a:r>
              <a:rPr lang="en-US" sz="1800" spc="-95" dirty="0">
                <a:cs typeface="Arial"/>
              </a:rPr>
              <a:t> </a:t>
            </a:r>
            <a:r>
              <a:rPr lang="en-US" sz="1800" spc="-70" dirty="0">
                <a:cs typeface="Arial"/>
              </a:rPr>
              <a:t>and</a:t>
            </a:r>
            <a:r>
              <a:rPr lang="en-US" sz="1800" spc="-95" dirty="0">
                <a:cs typeface="Arial"/>
              </a:rPr>
              <a:t> </a:t>
            </a:r>
            <a:r>
              <a:rPr lang="en-US" sz="1800" spc="-55" dirty="0">
                <a:cs typeface="Arial"/>
              </a:rPr>
              <a:t>visit</a:t>
            </a:r>
            <a:r>
              <a:rPr lang="en-US" sz="1800" spc="-75" dirty="0">
                <a:cs typeface="Arial"/>
              </a:rPr>
              <a:t> </a:t>
            </a:r>
            <a:r>
              <a:rPr lang="en-US" sz="1800" spc="-165" dirty="0" err="1">
                <a:cs typeface="Arial"/>
              </a:rPr>
              <a:t>CaPS</a:t>
            </a:r>
            <a:r>
              <a:rPr lang="en-US" sz="1800" spc="-204" dirty="0">
                <a:cs typeface="Arial"/>
              </a:rPr>
              <a:t> </a:t>
            </a:r>
            <a:r>
              <a:rPr lang="en-US" sz="1800" spc="-75" dirty="0">
                <a:cs typeface="Arial"/>
              </a:rPr>
              <a:t>website</a:t>
            </a:r>
            <a:r>
              <a:rPr lang="en-US" sz="1800" spc="-7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at</a:t>
            </a:r>
            <a:r>
              <a:rPr lang="en-US" sz="1800" spc="-5" dirty="0">
                <a:cs typeface="Arial"/>
              </a:rPr>
              <a:t> </a:t>
            </a:r>
            <a:r>
              <a:rPr lang="en-US"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cs typeface="Arial"/>
                <a:hlinkClick r:id="rId2"/>
              </a:rPr>
              <a:t>http://www.cmu.edu/counseling/.</a:t>
            </a:r>
            <a:endParaRPr lang="en-US" sz="1800" dirty="0">
              <a:cs typeface="Arial"/>
            </a:endParaRPr>
          </a:p>
          <a:p>
            <a:pPr marL="469900" indent="-457200">
              <a:tabLst>
                <a:tab pos="182245" algn="l"/>
              </a:tabLst>
            </a:pPr>
            <a:r>
              <a:rPr lang="en-US" sz="1800" spc="-35" dirty="0">
                <a:cs typeface="Arial"/>
              </a:rPr>
              <a:t>Consider</a:t>
            </a:r>
            <a:r>
              <a:rPr lang="en-US" sz="1800" spc="75" dirty="0">
                <a:cs typeface="Arial"/>
              </a:rPr>
              <a:t> </a:t>
            </a:r>
            <a:r>
              <a:rPr lang="en-US" sz="1800" spc="-10" dirty="0">
                <a:cs typeface="Arial"/>
              </a:rPr>
              <a:t>reaching</a:t>
            </a:r>
            <a:r>
              <a:rPr lang="en-US" sz="1800" spc="10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out</a:t>
            </a:r>
            <a:r>
              <a:rPr lang="en-US" sz="1800" spc="9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to</a:t>
            </a:r>
            <a:r>
              <a:rPr lang="en-US" sz="1800" spc="11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a</a:t>
            </a:r>
            <a:r>
              <a:rPr lang="en-US" sz="1800" spc="114" dirty="0">
                <a:cs typeface="Arial"/>
              </a:rPr>
              <a:t> </a:t>
            </a:r>
            <a:r>
              <a:rPr lang="en-US" sz="1800" dirty="0">
                <a:cs typeface="Arial"/>
              </a:rPr>
              <a:t>friend,</a:t>
            </a:r>
            <a:r>
              <a:rPr lang="en-US" sz="1800" spc="6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faculty</a:t>
            </a:r>
            <a:r>
              <a:rPr lang="en-US" sz="1800" spc="9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or</a:t>
            </a:r>
            <a:r>
              <a:rPr lang="en-US" sz="1800" spc="110" dirty="0">
                <a:cs typeface="Arial"/>
              </a:rPr>
              <a:t> </a:t>
            </a:r>
            <a:r>
              <a:rPr lang="en-US" sz="1800" spc="-10" dirty="0">
                <a:cs typeface="Arial"/>
              </a:rPr>
              <a:t>family</a:t>
            </a:r>
            <a:r>
              <a:rPr lang="en-US" sz="1800" spc="8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member</a:t>
            </a:r>
            <a:r>
              <a:rPr lang="en-US" sz="1800" spc="10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you</a:t>
            </a:r>
            <a:r>
              <a:rPr lang="en-US" sz="1800" spc="5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trust</a:t>
            </a:r>
            <a:r>
              <a:rPr lang="en-US" sz="1800" spc="10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for</a:t>
            </a:r>
            <a:r>
              <a:rPr lang="en-US" sz="1800" spc="85" dirty="0">
                <a:cs typeface="Arial"/>
              </a:rPr>
              <a:t> </a:t>
            </a:r>
            <a:r>
              <a:rPr lang="en-US" sz="1800" spc="-20" dirty="0">
                <a:cs typeface="Arial"/>
              </a:rPr>
              <a:t>help</a:t>
            </a:r>
            <a:endParaRPr lang="en-US" sz="1800" dirty="0">
              <a:cs typeface="Arial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674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98FA1-0C8A-DC63-8B30-54F1E30F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1B0B1-0D78-4085-8EA7-E32FCC36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725C4-7F40-70B8-18F3-54D73895D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Instructors</a:t>
            </a:r>
          </a:p>
          <a:p>
            <a:pPr lvl="1"/>
            <a:r>
              <a:rPr lang="en-US" dirty="0"/>
              <a:t>Moise Busogi </a:t>
            </a:r>
          </a:p>
          <a:p>
            <a:pPr lvl="1"/>
            <a:r>
              <a:rPr lang="en-US" dirty="0"/>
              <a:t>Assane Gueye </a:t>
            </a:r>
          </a:p>
          <a:p>
            <a:r>
              <a:rPr lang="en-US" dirty="0"/>
              <a:t>Teaching Assistants:</a:t>
            </a:r>
          </a:p>
          <a:p>
            <a:pPr lvl="1"/>
            <a:r>
              <a:rPr lang="en-US" dirty="0"/>
              <a:t>Miracle James (Office Hours: TBD)</a:t>
            </a:r>
          </a:p>
          <a:p>
            <a:pPr lvl="1"/>
            <a:r>
              <a:rPr lang="en-US" dirty="0"/>
              <a:t>Joel Adebayo (Office Hours: TBD)</a:t>
            </a:r>
          </a:p>
          <a:p>
            <a:pPr lvl="1"/>
            <a:r>
              <a:rPr lang="en-US" dirty="0"/>
              <a:t>Eleanor </a:t>
            </a:r>
            <a:r>
              <a:rPr lang="en-US" dirty="0" err="1"/>
              <a:t>Wepngong</a:t>
            </a:r>
            <a:r>
              <a:rPr lang="en-US" dirty="0"/>
              <a:t> (Office Hours: TBD)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7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D834-6744-4DC9-ED9A-503875FC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picture tells a story</a:t>
            </a:r>
            <a:endParaRPr lang="en-RW" dirty="0"/>
          </a:p>
        </p:txBody>
      </p:sp>
      <p:pic>
        <p:nvPicPr>
          <p:cNvPr id="4" name="Google Shape;172;p31" descr="Picture 4">
            <a:extLst>
              <a:ext uri="{FF2B5EF4-FFF2-40B4-BE49-F238E27FC236}">
                <a16:creationId xmlns:a16="http://schemas.microsoft.com/office/drawing/2014/main" id="{2DA73587-C4F9-9D20-CEC8-B4369156C66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84558" y="1323474"/>
            <a:ext cx="3377241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DF3BA-2EC8-DB8E-ECE6-3792B2447585}"/>
              </a:ext>
            </a:extLst>
          </p:cNvPr>
          <p:cNvSpPr txBox="1"/>
          <p:nvPr/>
        </p:nvSpPr>
        <p:spPr>
          <a:xfrm>
            <a:off x="3982454" y="1503609"/>
            <a:ext cx="459606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0321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dirty="0">
                <a:latin typeface="Eurostile" panose="020B0504020202050204" pitchFamily="34" charset="77"/>
              </a:rPr>
              <a:t>Goal of computer vision is to write computer programs that can interpret images</a:t>
            </a:r>
            <a:endParaRPr lang="en-US" dirty="0">
              <a:latin typeface="Eurostile" panose="020B050402020205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E4B7C-B695-8066-91BE-F8CD89C2F6E7}"/>
              </a:ext>
            </a:extLst>
          </p:cNvPr>
          <p:cNvSpPr txBox="1"/>
          <p:nvPr/>
        </p:nvSpPr>
        <p:spPr>
          <a:xfrm>
            <a:off x="192506" y="6037554"/>
            <a:ext cx="19611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Eurostile" panose="020B0504020202050204" pitchFamily="34" charset="77"/>
              </a:rPr>
              <a:t>Slide by </a:t>
            </a:r>
            <a:r>
              <a:rPr lang="en-US" sz="1400" dirty="0" err="1">
                <a:latin typeface="Eurostile" panose="020B0504020202050204" pitchFamily="34" charset="77"/>
              </a:rPr>
              <a:t>Szeliski</a:t>
            </a:r>
            <a:r>
              <a:rPr lang="en-US" sz="1400" dirty="0">
                <a:latin typeface="Eurostile" panose="020B0504020202050204" pitchFamily="34" charset="77"/>
              </a:rPr>
              <a:t>, </a:t>
            </a:r>
            <a:r>
              <a:rPr lang="en-US" sz="1400" i="1" dirty="0">
                <a:latin typeface="Eurostile" panose="020B0504020202050204" pitchFamily="34" charset="77"/>
              </a:rPr>
              <a:t>Richard</a:t>
            </a:r>
            <a:endParaRPr lang="en-RW" sz="14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914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322A-2E74-B83A-BA94-664D63BD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picture tells a story</a:t>
            </a:r>
            <a:endParaRPr lang="en-RW" dirty="0"/>
          </a:p>
        </p:txBody>
      </p:sp>
      <p:pic>
        <p:nvPicPr>
          <p:cNvPr id="2050" name="Picture 2" descr="Exhausted doctors are putting patients in danger">
            <a:extLst>
              <a:ext uri="{FF2B5EF4-FFF2-40B4-BE49-F238E27FC236}">
                <a16:creationId xmlns:a16="http://schemas.microsoft.com/office/drawing/2014/main" id="{007DEC28-EE59-0230-872E-6C6EBD700D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79" y="1600200"/>
            <a:ext cx="679064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B08FB-429A-EE00-2DE5-9F7F953AF536}"/>
              </a:ext>
            </a:extLst>
          </p:cNvPr>
          <p:cNvSpPr txBox="1"/>
          <p:nvPr/>
        </p:nvSpPr>
        <p:spPr>
          <a:xfrm>
            <a:off x="1082842" y="6126163"/>
            <a:ext cx="80611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W" sz="1200" dirty="0">
                <a:latin typeface="Eurostile" panose="020B0504020202050204" pitchFamily="34" charset="77"/>
              </a:rPr>
              <a:t>https://nypost.com/2018/06/26/exhausted-doctors-are-putting-patients-in-danger/</a:t>
            </a:r>
          </a:p>
        </p:txBody>
      </p:sp>
    </p:spTree>
    <p:extLst>
      <p:ext uri="{BB962C8B-B14F-4D97-AF65-F5344CB8AC3E}">
        <p14:creationId xmlns:p14="http://schemas.microsoft.com/office/powerpoint/2010/main" val="22846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2D78-D0D4-99BE-A5C0-4FABB78A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picture tells a story</a:t>
            </a:r>
            <a:endParaRPr lang="en-RW" dirty="0"/>
          </a:p>
        </p:txBody>
      </p:sp>
      <p:pic>
        <p:nvPicPr>
          <p:cNvPr id="4098" name="Picture 2" descr="Meme-Generator - Microsoft Apps">
            <a:extLst>
              <a:ext uri="{FF2B5EF4-FFF2-40B4-BE49-F238E27FC236}">
                <a16:creationId xmlns:a16="http://schemas.microsoft.com/office/drawing/2014/main" id="{A80D199A-B31F-F54C-BB9D-FD7E5FB075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53381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56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244E-6BF8-5DF4-8FBA-67A651B74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30B1-D1FE-FCF1-CBF0-65E17CE4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picture tells a story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3603D-9076-11AB-ECAF-3289D729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Perspective versus truth</a:t>
            </a:r>
            <a:endParaRPr lang="en-US" dirty="0"/>
          </a:p>
        </p:txBody>
      </p:sp>
      <p:pic>
        <p:nvPicPr>
          <p:cNvPr id="1026" name="Picture 2" descr="achasuno">
            <a:extLst>
              <a:ext uri="{FF2B5EF4-FFF2-40B4-BE49-F238E27FC236}">
                <a16:creationId xmlns:a16="http://schemas.microsoft.com/office/drawing/2014/main" id="{50A6248F-0A90-753A-CE8F-1AB400B9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219" y="2369179"/>
            <a:ext cx="23241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9E1844-6C2C-2064-3F0A-67FA428D2BD9}"/>
              </a:ext>
            </a:extLst>
          </p:cNvPr>
          <p:cNvSpPr txBox="1"/>
          <p:nvPr/>
        </p:nvSpPr>
        <p:spPr>
          <a:xfrm>
            <a:off x="352096" y="6248811"/>
            <a:ext cx="6521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share.google</a:t>
            </a:r>
            <a:r>
              <a:rPr lang="en-US" sz="1400" dirty="0"/>
              <a:t>/images/y1DP9uB2tdqaI2nP2</a:t>
            </a:r>
          </a:p>
        </p:txBody>
      </p:sp>
    </p:spTree>
    <p:extLst>
      <p:ext uri="{BB962C8B-B14F-4D97-AF65-F5344CB8AC3E}">
        <p14:creationId xmlns:p14="http://schemas.microsoft.com/office/powerpoint/2010/main" val="68229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79C3-348A-49AF-1988-0AE3F5B0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Optical Illusion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D2372E-AED4-005F-435E-A7A79E4C43E9}"/>
              </a:ext>
            </a:extLst>
          </p:cNvPr>
          <p:cNvCxnSpPr/>
          <p:nvPr/>
        </p:nvCxnSpPr>
        <p:spPr>
          <a:xfrm>
            <a:off x="2430379" y="3212432"/>
            <a:ext cx="14437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B1A223-FC71-CB28-E134-4A6C0B04A82D}"/>
              </a:ext>
            </a:extLst>
          </p:cNvPr>
          <p:cNvCxnSpPr/>
          <p:nvPr/>
        </p:nvCxnSpPr>
        <p:spPr>
          <a:xfrm>
            <a:off x="2442408" y="4399548"/>
            <a:ext cx="14437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4DF591-ED2E-7518-3B33-D84371607218}"/>
              </a:ext>
            </a:extLst>
          </p:cNvPr>
          <p:cNvGrpSpPr/>
          <p:nvPr/>
        </p:nvGrpSpPr>
        <p:grpSpPr>
          <a:xfrm>
            <a:off x="1913023" y="2855495"/>
            <a:ext cx="517358" cy="733927"/>
            <a:chOff x="1203158" y="2394284"/>
            <a:chExt cx="517358" cy="73392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897F79-8367-EE36-141D-E49C8BEF8C06}"/>
                </a:ext>
              </a:extLst>
            </p:cNvPr>
            <p:cNvCxnSpPr/>
            <p:nvPr/>
          </p:nvCxnSpPr>
          <p:spPr>
            <a:xfrm>
              <a:off x="1203158" y="2394284"/>
              <a:ext cx="517358" cy="3533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E3B3B19-AFC3-242A-60A0-94135C582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3158" y="2755232"/>
              <a:ext cx="517358" cy="372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F598B8-CF8D-695C-3CBF-B86D920AD1B6}"/>
              </a:ext>
            </a:extLst>
          </p:cNvPr>
          <p:cNvGrpSpPr/>
          <p:nvPr/>
        </p:nvGrpSpPr>
        <p:grpSpPr>
          <a:xfrm rot="10800000">
            <a:off x="3874166" y="2841836"/>
            <a:ext cx="517358" cy="733927"/>
            <a:chOff x="1203158" y="2394284"/>
            <a:chExt cx="517358" cy="73392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EB0EAD-1604-7A97-CCD0-21522B6FCB62}"/>
                </a:ext>
              </a:extLst>
            </p:cNvPr>
            <p:cNvCxnSpPr/>
            <p:nvPr/>
          </p:nvCxnSpPr>
          <p:spPr>
            <a:xfrm>
              <a:off x="1203158" y="2394284"/>
              <a:ext cx="517358" cy="3533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1709D84-3F47-FC0D-19CE-1FF00C43F5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3158" y="2755232"/>
              <a:ext cx="517358" cy="372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EFCA82-E581-1C24-AFF9-7A8211CF9831}"/>
              </a:ext>
            </a:extLst>
          </p:cNvPr>
          <p:cNvGrpSpPr/>
          <p:nvPr/>
        </p:nvGrpSpPr>
        <p:grpSpPr>
          <a:xfrm>
            <a:off x="3380872" y="4044616"/>
            <a:ext cx="517358" cy="733927"/>
            <a:chOff x="1203158" y="2394284"/>
            <a:chExt cx="517358" cy="73392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F6FD0A-1CED-1985-3AC2-BBB53059C49D}"/>
                </a:ext>
              </a:extLst>
            </p:cNvPr>
            <p:cNvCxnSpPr/>
            <p:nvPr/>
          </p:nvCxnSpPr>
          <p:spPr>
            <a:xfrm>
              <a:off x="1203158" y="2394284"/>
              <a:ext cx="517358" cy="3533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6AE908E-77A2-662C-E21E-6C2D9744F2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3158" y="2755232"/>
              <a:ext cx="517358" cy="372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8A29E1-E46B-39A9-98B4-D7AF2082CA6D}"/>
              </a:ext>
            </a:extLst>
          </p:cNvPr>
          <p:cNvGrpSpPr/>
          <p:nvPr/>
        </p:nvGrpSpPr>
        <p:grpSpPr>
          <a:xfrm rot="10800000">
            <a:off x="2424369" y="4030957"/>
            <a:ext cx="517358" cy="733927"/>
            <a:chOff x="1203158" y="2394284"/>
            <a:chExt cx="517358" cy="73392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E10330-2849-E79B-4583-A271E3DACCD6}"/>
                </a:ext>
              </a:extLst>
            </p:cNvPr>
            <p:cNvCxnSpPr/>
            <p:nvPr/>
          </p:nvCxnSpPr>
          <p:spPr>
            <a:xfrm>
              <a:off x="1203158" y="2394284"/>
              <a:ext cx="517358" cy="3533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AE3B112-D5E7-16D7-4422-F9E7C4008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3158" y="2755232"/>
              <a:ext cx="517358" cy="372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728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7797-04F8-B25F-B920-2BCB95F4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Optical Illusion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16090-18D4-D013-8AAD-1E28FE92F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87" t="223"/>
          <a:stretch/>
        </p:blipFill>
        <p:spPr>
          <a:xfrm>
            <a:off x="1636295" y="1431758"/>
            <a:ext cx="6160167" cy="4704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89227-E259-477B-28AA-2F483DF74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88" t="31947" r="43585" b="62695"/>
          <a:stretch/>
        </p:blipFill>
        <p:spPr>
          <a:xfrm>
            <a:off x="1347538" y="3254611"/>
            <a:ext cx="553452" cy="3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74964"/>
      </p:ext>
    </p:extLst>
  </p:cSld>
  <p:clrMapOvr>
    <a:masterClrMapping/>
  </p:clrMapOvr>
</p:sld>
</file>

<file path=ppt/theme/theme1.xml><?xml version="1.0" encoding="utf-8"?>
<a:theme xmlns:a="http://schemas.openxmlformats.org/drawingml/2006/main" name="CMUR_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8BF47190-E6FD-427D-9649-09C8310C6DC6}" vid="{31C3F284-EBA8-4357-B68E-EBADBF5D43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60764</TotalTime>
  <Words>1165</Words>
  <Application>Microsoft Macintosh PowerPoint</Application>
  <PresentationFormat>On-screen Show (4:3)</PresentationFormat>
  <Paragraphs>124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Eurostile</vt:lpstr>
      <vt:lpstr>Cambria Math</vt:lpstr>
      <vt:lpstr>Calibri</vt:lpstr>
      <vt:lpstr>Courier New</vt:lpstr>
      <vt:lpstr>CMUR_presentation</vt:lpstr>
      <vt:lpstr>18-799: Applied Computer Vision Spring 2026</vt:lpstr>
      <vt:lpstr>Objectives</vt:lpstr>
      <vt:lpstr>Course Information</vt:lpstr>
      <vt:lpstr>Every picture tells a story</vt:lpstr>
      <vt:lpstr>Every picture tells a story</vt:lpstr>
      <vt:lpstr>Every picture tells a story</vt:lpstr>
      <vt:lpstr>Every picture tells a story</vt:lpstr>
      <vt:lpstr>Optical Illusion</vt:lpstr>
      <vt:lpstr>Optical Illusion</vt:lpstr>
      <vt:lpstr>Optical Illusion</vt:lpstr>
      <vt:lpstr>Optical Illusion</vt:lpstr>
      <vt:lpstr>Computer Vision</vt:lpstr>
      <vt:lpstr>What is computer Vision</vt:lpstr>
      <vt:lpstr>CV Applications</vt:lpstr>
      <vt:lpstr>CV Applications</vt:lpstr>
      <vt:lpstr>CV Applications</vt:lpstr>
      <vt:lpstr>CV Applications</vt:lpstr>
      <vt:lpstr>CV Applications</vt:lpstr>
      <vt:lpstr>CV Applications</vt:lpstr>
      <vt:lpstr>CV Applications</vt:lpstr>
      <vt:lpstr>Learning Outcomes</vt:lpstr>
      <vt:lpstr>Class Policies</vt:lpstr>
      <vt:lpstr>Homework Policies</vt:lpstr>
      <vt:lpstr>Project Policy </vt:lpstr>
      <vt:lpstr>Project Policy </vt:lpstr>
      <vt:lpstr>Recitation &amp; Labs</vt:lpstr>
      <vt:lpstr>Grading Policy</vt:lpstr>
      <vt:lpstr>Take care of yourself</vt:lpstr>
    </vt:vector>
  </TitlesOfParts>
  <Company>Carnegie Mellon University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Krogh</dc:creator>
  <cp:lastModifiedBy>Moise Busogi</cp:lastModifiedBy>
  <cp:revision>234</cp:revision>
  <cp:lastPrinted>2018-08-27T08:05:04Z</cp:lastPrinted>
  <dcterms:created xsi:type="dcterms:W3CDTF">2017-10-24T18:38:22Z</dcterms:created>
  <dcterms:modified xsi:type="dcterms:W3CDTF">2026-01-16T05:48:55Z</dcterms:modified>
</cp:coreProperties>
</file>